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86" r:id="rId2"/>
    <p:sldId id="270" r:id="rId3"/>
    <p:sldId id="297" r:id="rId4"/>
    <p:sldId id="322" r:id="rId5"/>
    <p:sldId id="567" r:id="rId6"/>
    <p:sldId id="624" r:id="rId7"/>
    <p:sldId id="483" r:id="rId8"/>
    <p:sldId id="548" r:id="rId9"/>
    <p:sldId id="612" r:id="rId10"/>
    <p:sldId id="617" r:id="rId11"/>
    <p:sldId id="615" r:id="rId12"/>
    <p:sldId id="616" r:id="rId13"/>
    <p:sldId id="502" r:id="rId14"/>
    <p:sldId id="568" r:id="rId15"/>
    <p:sldId id="618" r:id="rId16"/>
    <p:sldId id="549" r:id="rId17"/>
    <p:sldId id="573" r:id="rId18"/>
    <p:sldId id="595" r:id="rId19"/>
    <p:sldId id="570" r:id="rId20"/>
    <p:sldId id="571" r:id="rId21"/>
    <p:sldId id="596" r:id="rId22"/>
    <p:sldId id="572" r:id="rId23"/>
    <p:sldId id="574" r:id="rId24"/>
    <p:sldId id="575" r:id="rId25"/>
    <p:sldId id="619" r:id="rId26"/>
    <p:sldId id="594" r:id="rId27"/>
    <p:sldId id="597" r:id="rId28"/>
    <p:sldId id="576" r:id="rId29"/>
    <p:sldId id="577" r:id="rId30"/>
    <p:sldId id="598" r:id="rId31"/>
    <p:sldId id="578" r:id="rId32"/>
    <p:sldId id="611" r:id="rId33"/>
    <p:sldId id="605" r:id="rId34"/>
    <p:sldId id="599" r:id="rId35"/>
    <p:sldId id="607" r:id="rId36"/>
    <p:sldId id="580" r:id="rId37"/>
    <p:sldId id="606" r:id="rId38"/>
    <p:sldId id="581" r:id="rId39"/>
    <p:sldId id="582" r:id="rId40"/>
    <p:sldId id="583" r:id="rId41"/>
    <p:sldId id="600" r:id="rId42"/>
    <p:sldId id="584" r:id="rId43"/>
    <p:sldId id="601" r:id="rId44"/>
    <p:sldId id="585" r:id="rId45"/>
    <p:sldId id="610" r:id="rId46"/>
    <p:sldId id="602" r:id="rId47"/>
    <p:sldId id="586" r:id="rId48"/>
    <p:sldId id="608" r:id="rId49"/>
    <p:sldId id="620" r:id="rId50"/>
    <p:sldId id="603" r:id="rId51"/>
    <p:sldId id="587" r:id="rId52"/>
    <p:sldId id="588" r:id="rId53"/>
    <p:sldId id="621" r:id="rId54"/>
    <p:sldId id="622" r:id="rId55"/>
    <p:sldId id="604" r:id="rId56"/>
    <p:sldId id="589" r:id="rId57"/>
    <p:sldId id="609" r:id="rId58"/>
    <p:sldId id="623" r:id="rId59"/>
    <p:sldId id="591" r:id="rId60"/>
    <p:sldId id="592" r:id="rId61"/>
    <p:sldId id="289" r:id="rId62"/>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4D2B"/>
    <a:srgbClr val="006144"/>
    <a:srgbClr val="E3CDB1"/>
    <a:srgbClr val="CCCCCC"/>
    <a:srgbClr val="FFC038"/>
    <a:srgbClr val="105456"/>
    <a:srgbClr val="008FB3"/>
    <a:srgbClr val="7E5475"/>
    <a:srgbClr val="E56A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C5E53-7803-4AC3-AD59-C1DF573F7790}" v="303" dt="2025-10-19T17:57:05.161"/>
    <p1510:client id="{E3E18D40-ED17-4A22-A5CA-AED4348B4B9A}" v="7" dt="2025-10-19T18:04:02.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3967" autoAdjust="0"/>
  </p:normalViewPr>
  <p:slideViewPr>
    <p:cSldViewPr snapToGrid="0" snapToObjects="1">
      <p:cViewPr>
        <p:scale>
          <a:sx n="33" d="100"/>
          <a:sy n="33" d="100"/>
        </p:scale>
        <p:origin x="1470" y="378"/>
      </p:cViewPr>
      <p:guideLst>
        <p:guide orient="horz" pos="4320"/>
        <p:guide pos="7681"/>
      </p:guideLst>
    </p:cSldViewPr>
  </p:slideViewPr>
  <p:outlineViewPr>
    <p:cViewPr>
      <p:scale>
        <a:sx n="33" d="100"/>
        <a:sy n="33" d="100"/>
      </p:scale>
      <p:origin x="0" y="-6072"/>
    </p:cViewPr>
  </p:outlineViewPr>
  <p:notesTextViewPr>
    <p:cViewPr>
      <p:scale>
        <a:sx n="3" d="2"/>
        <a:sy n="3" d="2"/>
      </p:scale>
      <p:origin x="-6" y="-18"/>
    </p:cViewPr>
  </p:notesTextViewPr>
  <p:sorterViewPr>
    <p:cViewPr>
      <p:scale>
        <a:sx n="25" d="100"/>
        <a:sy n="25" d="100"/>
      </p:scale>
      <p:origin x="0" y="0"/>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custSel addSld modSld">
      <pc:chgData name="Chenarides,Lauren" userId="adbf3f91-28ff-415d-924b-37ef86f41ea6" providerId="ADAL" clId="{91C6A867-4822-4C05-B79B-B921162A7D31}" dt="2025-10-19T18:07:16.584" v="71" actId="404"/>
      <pc:docMkLst>
        <pc:docMk/>
      </pc:docMkLst>
      <pc:sldChg chg="modSp mod">
        <pc:chgData name="Chenarides,Lauren" userId="adbf3f91-28ff-415d-924b-37ef86f41ea6" providerId="ADAL" clId="{91C6A867-4822-4C05-B79B-B921162A7D31}" dt="2025-10-19T18:04:09.586" v="60" actId="12"/>
        <pc:sldMkLst>
          <pc:docMk/>
          <pc:sldMk cId="773718573" sldId="289"/>
        </pc:sldMkLst>
        <pc:spChg chg="mod">
          <ac:chgData name="Chenarides,Lauren" userId="adbf3f91-28ff-415d-924b-37ef86f41ea6" providerId="ADAL" clId="{91C6A867-4822-4C05-B79B-B921162A7D31}" dt="2025-10-19T18:04:09.586" v="60" actId="12"/>
          <ac:spMkLst>
            <pc:docMk/>
            <pc:sldMk cId="773718573" sldId="289"/>
            <ac:spMk id="5" creationId="{83070B4D-8FB7-8FE6-EB06-1BA333CBDA63}"/>
          </ac:spMkLst>
        </pc:spChg>
      </pc:sldChg>
      <pc:sldChg chg="modSp mod">
        <pc:chgData name="Chenarides,Lauren" userId="adbf3f91-28ff-415d-924b-37ef86f41ea6" providerId="ADAL" clId="{91C6A867-4822-4C05-B79B-B921162A7D31}" dt="2025-10-19T18:05:37.551" v="61" actId="404"/>
        <pc:sldMkLst>
          <pc:docMk/>
          <pc:sldMk cId="1129822040" sldId="570"/>
        </pc:sldMkLst>
        <pc:spChg chg="mod">
          <ac:chgData name="Chenarides,Lauren" userId="adbf3f91-28ff-415d-924b-37ef86f41ea6" providerId="ADAL" clId="{91C6A867-4822-4C05-B79B-B921162A7D31}" dt="2025-10-19T18:05:37.551" v="61" actId="404"/>
          <ac:spMkLst>
            <pc:docMk/>
            <pc:sldMk cId="1129822040" sldId="570"/>
            <ac:spMk id="3" creationId="{D53CF289-7D56-1BA9-566B-DD2CD299262F}"/>
          </ac:spMkLst>
        </pc:spChg>
      </pc:sldChg>
      <pc:sldChg chg="modSp mod">
        <pc:chgData name="Chenarides,Lauren" userId="adbf3f91-28ff-415d-924b-37ef86f41ea6" providerId="ADAL" clId="{91C6A867-4822-4C05-B79B-B921162A7D31}" dt="2025-10-19T18:05:59.106" v="68" actId="113"/>
        <pc:sldMkLst>
          <pc:docMk/>
          <pc:sldMk cId="3252601392" sldId="571"/>
        </pc:sldMkLst>
        <pc:spChg chg="mod">
          <ac:chgData name="Chenarides,Lauren" userId="adbf3f91-28ff-415d-924b-37ef86f41ea6" providerId="ADAL" clId="{91C6A867-4822-4C05-B79B-B921162A7D31}" dt="2025-10-19T18:05:59.106" v="68" actId="113"/>
          <ac:spMkLst>
            <pc:docMk/>
            <pc:sldMk cId="3252601392" sldId="571"/>
            <ac:spMk id="3" creationId="{723800CE-C4DA-4B67-2D62-A910144AF94F}"/>
          </ac:spMkLst>
        </pc:spChg>
      </pc:sldChg>
      <pc:sldChg chg="modSp mod">
        <pc:chgData name="Chenarides,Lauren" userId="adbf3f91-28ff-415d-924b-37ef86f41ea6" providerId="ADAL" clId="{91C6A867-4822-4C05-B79B-B921162A7D31}" dt="2025-10-19T18:06:35.482" v="70" actId="113"/>
        <pc:sldMkLst>
          <pc:docMk/>
          <pc:sldMk cId="225440327" sldId="576"/>
        </pc:sldMkLst>
        <pc:spChg chg="mod">
          <ac:chgData name="Chenarides,Lauren" userId="adbf3f91-28ff-415d-924b-37ef86f41ea6" providerId="ADAL" clId="{91C6A867-4822-4C05-B79B-B921162A7D31}" dt="2025-10-19T18:06:35.482" v="70" actId="113"/>
          <ac:spMkLst>
            <pc:docMk/>
            <pc:sldMk cId="225440327" sldId="576"/>
            <ac:spMk id="3" creationId="{0537AD66-37ED-CA5C-9314-CE6EBAA97EBC}"/>
          </ac:spMkLst>
        </pc:spChg>
      </pc:sldChg>
      <pc:sldChg chg="modSp mod">
        <pc:chgData name="Chenarides,Lauren" userId="adbf3f91-28ff-415d-924b-37ef86f41ea6" providerId="ADAL" clId="{91C6A867-4822-4C05-B79B-B921162A7D31}" dt="2025-10-19T18:07:16.584" v="71" actId="404"/>
        <pc:sldMkLst>
          <pc:docMk/>
          <pc:sldMk cId="531909119" sldId="587"/>
        </pc:sldMkLst>
        <pc:spChg chg="mod">
          <ac:chgData name="Chenarides,Lauren" userId="adbf3f91-28ff-415d-924b-37ef86f41ea6" providerId="ADAL" clId="{91C6A867-4822-4C05-B79B-B921162A7D31}" dt="2025-10-19T18:07:16.584" v="71" actId="404"/>
          <ac:spMkLst>
            <pc:docMk/>
            <pc:sldMk cId="531909119" sldId="587"/>
            <ac:spMk id="3" creationId="{C9B55177-94A6-5AD9-89C2-F8B3578F83AD}"/>
          </ac:spMkLst>
        </pc:spChg>
      </pc:sldChg>
      <pc:sldChg chg="addSp modSp add mod">
        <pc:chgData name="Chenarides,Lauren" userId="adbf3f91-28ff-415d-924b-37ef86f41ea6" providerId="ADAL" clId="{91C6A867-4822-4C05-B79B-B921162A7D31}" dt="2025-10-19T18:03:47.504" v="56" actId="404"/>
        <pc:sldMkLst>
          <pc:docMk/>
          <pc:sldMk cId="1820982015" sldId="624"/>
        </pc:sldMkLst>
        <pc:spChg chg="mod">
          <ac:chgData name="Chenarides,Lauren" userId="adbf3f91-28ff-415d-924b-37ef86f41ea6" providerId="ADAL" clId="{91C6A867-4822-4C05-B79B-B921162A7D31}" dt="2025-10-19T18:02:50.368" v="37" actId="20577"/>
          <ac:spMkLst>
            <pc:docMk/>
            <pc:sldMk cId="1820982015" sldId="624"/>
            <ac:spMk id="2" creationId="{F9461AEF-7F4F-7E18-6E13-93469B404787}"/>
          </ac:spMkLst>
        </pc:spChg>
        <pc:spChg chg="mod">
          <ac:chgData name="Chenarides,Lauren" userId="adbf3f91-28ff-415d-924b-37ef86f41ea6" providerId="ADAL" clId="{91C6A867-4822-4C05-B79B-B921162A7D31}" dt="2025-10-19T18:03:47.504" v="56" actId="404"/>
          <ac:spMkLst>
            <pc:docMk/>
            <pc:sldMk cId="1820982015" sldId="624"/>
            <ac:spMk id="3" creationId="{39FD2215-16BC-3F66-9C7F-725F63BF2312}"/>
          </ac:spMkLst>
        </pc:spChg>
        <pc:spChg chg="add">
          <ac:chgData name="Chenarides,Lauren" userId="adbf3f91-28ff-415d-924b-37ef86f41ea6" providerId="ADAL" clId="{91C6A867-4822-4C05-B79B-B921162A7D31}" dt="2025-10-19T18:02:58.173" v="42"/>
          <ac:spMkLst>
            <pc:docMk/>
            <pc:sldMk cId="1820982015" sldId="624"/>
            <ac:spMk id="5" creationId="{AF102CB3-D4F7-01EF-D85A-DB62CF648EB5}"/>
          </ac:spMkLst>
        </pc:spChg>
        <pc:spChg chg="add">
          <ac:chgData name="Chenarides,Lauren" userId="adbf3f91-28ff-415d-924b-37ef86f41ea6" providerId="ADAL" clId="{91C6A867-4822-4C05-B79B-B921162A7D31}" dt="2025-10-19T18:03:09.976" v="43"/>
          <ac:spMkLst>
            <pc:docMk/>
            <pc:sldMk cId="1820982015" sldId="624"/>
            <ac:spMk id="6" creationId="{2A5DEDA1-0BAD-F651-7F3C-3A3D9EA8B7CF}"/>
          </ac:spMkLst>
        </pc:spChg>
        <pc:spChg chg="add">
          <ac:chgData name="Chenarides,Lauren" userId="adbf3f91-28ff-415d-924b-37ef86f41ea6" providerId="ADAL" clId="{91C6A867-4822-4C05-B79B-B921162A7D31}" dt="2025-10-19T18:03:09.976" v="43"/>
          <ac:spMkLst>
            <pc:docMk/>
            <pc:sldMk cId="1820982015" sldId="624"/>
            <ac:spMk id="7" creationId="{7F13E4AE-5387-133E-C19B-3D9AAB60014B}"/>
          </ac:spMkLst>
        </pc:spChg>
        <pc:spChg chg="add">
          <ac:chgData name="Chenarides,Lauren" userId="adbf3f91-28ff-415d-924b-37ef86f41ea6" providerId="ADAL" clId="{91C6A867-4822-4C05-B79B-B921162A7D31}" dt="2025-10-19T18:03:09.976" v="43"/>
          <ac:spMkLst>
            <pc:docMk/>
            <pc:sldMk cId="1820982015" sldId="624"/>
            <ac:spMk id="8" creationId="{010B4A2B-0E8A-47AA-D3C4-9C1082DAD1F3}"/>
          </ac:spMkLst>
        </pc:spChg>
        <pc:spChg chg="add">
          <ac:chgData name="Chenarides,Lauren" userId="adbf3f91-28ff-415d-924b-37ef86f41ea6" providerId="ADAL" clId="{91C6A867-4822-4C05-B79B-B921162A7D31}" dt="2025-10-19T18:03:09.976" v="43"/>
          <ac:spMkLst>
            <pc:docMk/>
            <pc:sldMk cId="1820982015" sldId="624"/>
            <ac:spMk id="9" creationId="{4502C31C-040F-3346-80B4-50D8FF80F398}"/>
          </ac:spMkLst>
        </pc:spChg>
        <pc:spChg chg="add">
          <ac:chgData name="Chenarides,Lauren" userId="adbf3f91-28ff-415d-924b-37ef86f41ea6" providerId="ADAL" clId="{91C6A867-4822-4C05-B79B-B921162A7D31}" dt="2025-10-19T18:03:09.976" v="43"/>
          <ac:spMkLst>
            <pc:docMk/>
            <pc:sldMk cId="1820982015" sldId="624"/>
            <ac:spMk id="10" creationId="{5DD59D0C-8461-DEA7-FD17-E583AAD8519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10/19/2025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pPr>
            <a:r>
              <a:rPr lang="en-US" sz="2400" dirty="0"/>
              <a:t>States with Cottage Food Laws (as of 2024):</a:t>
            </a:r>
          </a:p>
          <a:p>
            <a:pPr marL="342900" indent="-342900">
              <a:lnSpc>
                <a:spcPct val="100000"/>
              </a:lnSpc>
              <a:spcBef>
                <a:spcPts val="0"/>
              </a:spcBef>
              <a:buFont typeface="Arial" panose="020B0604020202020204" pitchFamily="34" charset="0"/>
              <a:buChar char="•"/>
            </a:pPr>
            <a:r>
              <a:rPr lang="en-US" sz="2400" dirty="0"/>
              <a:t>49 states have some form of Cottage Food Law</a:t>
            </a:r>
          </a:p>
          <a:p>
            <a:pPr marL="342900" indent="-342900">
              <a:lnSpc>
                <a:spcPct val="100000"/>
              </a:lnSpc>
              <a:spcBef>
                <a:spcPts val="0"/>
              </a:spcBef>
              <a:buFont typeface="Arial" panose="020B0604020202020204" pitchFamily="34" charset="0"/>
              <a:buChar char="•"/>
            </a:pPr>
            <a:r>
              <a:rPr lang="en-US" sz="2400" dirty="0"/>
              <a:t>New Jersey was the last state to adopt these laws in 2022</a:t>
            </a:r>
          </a:p>
          <a:p>
            <a:pPr marL="0" indent="0">
              <a:lnSpc>
                <a:spcPct val="100000"/>
              </a:lnSpc>
              <a:spcBef>
                <a:spcPts val="0"/>
              </a:spcBef>
              <a:buNone/>
            </a:pPr>
            <a:endParaRPr lang="en-US" sz="2400" dirty="0"/>
          </a:p>
          <a:p>
            <a:pPr marL="0" indent="0">
              <a:lnSpc>
                <a:spcPct val="100000"/>
              </a:lnSpc>
              <a:spcBef>
                <a:spcPts val="0"/>
              </a:spcBef>
              <a:buNone/>
            </a:pPr>
            <a:r>
              <a:rPr lang="en-US" sz="2400" dirty="0"/>
              <a:t>Variations between states:</a:t>
            </a:r>
          </a:p>
          <a:p>
            <a:pPr marL="342900" indent="-342900">
              <a:lnSpc>
                <a:spcPct val="100000"/>
              </a:lnSpc>
              <a:spcBef>
                <a:spcPts val="0"/>
              </a:spcBef>
              <a:buFont typeface="Arial" panose="020B0604020202020204" pitchFamily="34" charset="0"/>
              <a:buChar char="•"/>
            </a:pPr>
            <a:r>
              <a:rPr lang="en-US" sz="2400" dirty="0"/>
              <a:t>Allowed products (e.g., baked goods, jams, dried herbs)</a:t>
            </a:r>
          </a:p>
          <a:p>
            <a:pPr marL="342900" indent="-342900">
              <a:lnSpc>
                <a:spcPct val="100000"/>
              </a:lnSpc>
              <a:spcBef>
                <a:spcPts val="0"/>
              </a:spcBef>
              <a:buFont typeface="Arial" panose="020B0604020202020204" pitchFamily="34" charset="0"/>
              <a:buChar char="•"/>
            </a:pPr>
            <a:r>
              <a:rPr lang="en-US" sz="2400" dirty="0"/>
              <a:t>Sales limits</a:t>
            </a:r>
          </a:p>
          <a:p>
            <a:pPr marL="342900" indent="-342900">
              <a:lnSpc>
                <a:spcPct val="100000"/>
              </a:lnSpc>
              <a:spcBef>
                <a:spcPts val="0"/>
              </a:spcBef>
              <a:buFont typeface="Arial" panose="020B0604020202020204" pitchFamily="34" charset="0"/>
              <a:buChar char="•"/>
            </a:pPr>
            <a:r>
              <a:rPr lang="en-US" sz="2400" dirty="0"/>
              <a:t>Licensing and inspection requirements</a:t>
            </a:r>
          </a:p>
          <a:p>
            <a:pPr marL="0" indent="0">
              <a:lnSpc>
                <a:spcPct val="100000"/>
              </a:lnSpc>
              <a:spcBef>
                <a:spcPts val="0"/>
              </a:spcBef>
              <a:buNone/>
            </a:pPr>
            <a:endParaRPr lang="en-US" sz="2400" dirty="0"/>
          </a:p>
          <a:p>
            <a:pPr marL="0" indent="0">
              <a:lnSpc>
                <a:spcPct val="100000"/>
              </a:lnSpc>
              <a:spcBef>
                <a:spcPts val="0"/>
              </a:spcBef>
              <a:buNone/>
            </a:pPr>
            <a:r>
              <a:rPr lang="en-US" sz="2400" dirty="0"/>
              <a:t>Colorado's Cottage Food Act:</a:t>
            </a:r>
          </a:p>
          <a:p>
            <a:pPr marL="342900" indent="-342900">
              <a:lnSpc>
                <a:spcPct val="100000"/>
              </a:lnSpc>
              <a:spcBef>
                <a:spcPts val="0"/>
              </a:spcBef>
              <a:buFont typeface="Arial" panose="020B0604020202020204" pitchFamily="34" charset="0"/>
              <a:buChar char="•"/>
            </a:pPr>
            <a:r>
              <a:rPr lang="en-US" sz="2400" dirty="0"/>
              <a:t>Allows sales up to $10,000 per product annually</a:t>
            </a:r>
          </a:p>
          <a:p>
            <a:pPr marL="342900" indent="-342900">
              <a:lnSpc>
                <a:spcPct val="100000"/>
              </a:lnSpc>
              <a:spcBef>
                <a:spcPts val="0"/>
              </a:spcBef>
              <a:buFont typeface="Arial" panose="020B0604020202020204" pitchFamily="34" charset="0"/>
              <a:buChar char="•"/>
            </a:pPr>
            <a:r>
              <a:rPr lang="en-US" sz="2400" dirty="0"/>
              <a:t>Requires food safety training</a:t>
            </a:r>
          </a:p>
          <a:p>
            <a:pPr marL="342900" indent="-342900">
              <a:lnSpc>
                <a:spcPct val="100000"/>
              </a:lnSpc>
              <a:spcBef>
                <a:spcPts val="0"/>
              </a:spcBef>
              <a:buFont typeface="Arial" panose="020B0604020202020204" pitchFamily="34" charset="0"/>
              <a:buChar char="•"/>
            </a:pPr>
            <a:r>
              <a:rPr lang="en-US" sz="2400" dirty="0"/>
              <a:t>Specific labeling requirements</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32</a:t>
            </a:fld>
            <a:endParaRPr lang="en-US"/>
          </a:p>
        </p:txBody>
      </p:sp>
    </p:spTree>
    <p:extLst>
      <p:ext uri="{BB962C8B-B14F-4D97-AF65-F5344CB8AC3E}">
        <p14:creationId xmlns:p14="http://schemas.microsoft.com/office/powerpoint/2010/main" val="34098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088DA-F15E-98EC-D1AC-A39ED20CB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B4E3E-A980-8EF3-2176-7A7507E1F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7987C-D7E4-279A-AD84-E9715701BA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D8F7DD-6DDF-CDF2-CC55-1AE7E22F20CC}"/>
              </a:ext>
            </a:extLst>
          </p:cNvPr>
          <p:cNvSpPr>
            <a:spLocks noGrp="1"/>
          </p:cNvSpPr>
          <p:nvPr>
            <p:ph type="sldNum" sz="quarter" idx="5"/>
          </p:nvPr>
        </p:nvSpPr>
        <p:spPr/>
        <p:txBody>
          <a:bodyPr/>
          <a:lstStyle/>
          <a:p>
            <a:fld id="{1A032F50-0B60-B34B-8422-4E195A5AE2C1}" type="slidenum">
              <a:rPr lang="en-US" smtClean="0"/>
              <a:t>38</a:t>
            </a:fld>
            <a:endParaRPr lang="en-US"/>
          </a:p>
        </p:txBody>
      </p:sp>
    </p:spTree>
    <p:extLst>
      <p:ext uri="{BB962C8B-B14F-4D97-AF65-F5344CB8AC3E}">
        <p14:creationId xmlns:p14="http://schemas.microsoft.com/office/powerpoint/2010/main" val="1703142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classic dilemma for small food businesses. When a business is afraid to raise price (fear of losing customers), the only way to increase profit is to either cut costs (which is often difficult) or increase the non-price value or volume.</a:t>
            </a:r>
          </a:p>
          <a:p>
            <a:endParaRPr lang="en-US" dirty="0"/>
          </a:p>
          <a:p>
            <a:r>
              <a:rPr lang="en-US" dirty="0"/>
              <a:t>Here is one non-price-related marketing strategy she could use:</a:t>
            </a:r>
          </a:p>
          <a:p>
            <a:r>
              <a:rPr lang="en-US" b="1" dirty="0"/>
              <a:t>Solution: Increase Volume Through Subscription or Bundling</a:t>
            </a:r>
          </a:p>
          <a:p>
            <a:endParaRPr lang="en-US" dirty="0"/>
          </a:p>
          <a:p>
            <a:r>
              <a:rPr lang="en-US" dirty="0"/>
              <a:t>The most effective non-price strategy is to lock in predictable volume from existing customers, thereby lowering marketing costs and ensuring a consistent sales base.</a:t>
            </a:r>
          </a:p>
          <a:p>
            <a:pPr marL="342900" indent="-342900">
              <a:buFont typeface="Arial" panose="020B0604020202020204" pitchFamily="34" charset="0"/>
              <a:buChar char="•"/>
            </a:pPr>
            <a:r>
              <a:rPr lang="en-US" b="1" dirty="0"/>
              <a:t>Strategy:</a:t>
            </a:r>
            <a:r>
              <a:rPr lang="en-US" dirty="0"/>
              <a:t> Implement a </a:t>
            </a:r>
            <a:r>
              <a:rPr lang="en-US" b="1" dirty="0"/>
              <a:t>Subscription or Loyalty Program (The "Bread Club")</a:t>
            </a:r>
            <a:r>
              <a:rPr lang="en-US" dirty="0"/>
              <a:t>.</a:t>
            </a:r>
          </a:p>
          <a:p>
            <a:pPr marL="342900" indent="-342900">
              <a:buFont typeface="Arial" panose="020B0604020202020204" pitchFamily="34" charset="0"/>
              <a:buChar char="•"/>
            </a:pPr>
            <a:r>
              <a:rPr lang="en-US" b="1" dirty="0"/>
              <a:t>Mechanism (Volume):</a:t>
            </a:r>
            <a:r>
              <a:rPr lang="en-US" dirty="0"/>
              <a:t> Offer a "Bread Club" membership where customers pre-pay monthly for a discounted </a:t>
            </a:r>
            <a:r>
              <a:rPr lang="en-US" i="1" dirty="0"/>
              <a:t>volume</a:t>
            </a:r>
            <a:r>
              <a:rPr lang="en-US" dirty="0"/>
              <a:t> package. For example, customers pay $20 at the beginning of the month for </a:t>
            </a:r>
            <a:r>
              <a:rPr lang="en-US" b="1" dirty="0"/>
              <a:t>five</a:t>
            </a:r>
            <a:r>
              <a:rPr lang="en-US" dirty="0"/>
              <a:t> $5 loaves, instead of buying four individually.</a:t>
            </a:r>
          </a:p>
          <a:p>
            <a:pPr marL="342900" indent="-342900">
              <a:buFont typeface="Arial" panose="020B0604020202020204" pitchFamily="34" charset="0"/>
              <a:buChar char="•"/>
            </a:pPr>
            <a:r>
              <a:rPr lang="en-US" b="1" dirty="0"/>
              <a:t>Customer Value-Add:</a:t>
            </a:r>
            <a:r>
              <a:rPr lang="en-US" dirty="0"/>
              <a:t> The customer receives a </a:t>
            </a:r>
            <a:r>
              <a:rPr lang="en-US" b="1" dirty="0"/>
              <a:t>perceived discount</a:t>
            </a:r>
            <a:r>
              <a:rPr lang="en-US" dirty="0"/>
              <a:t> ($1 per loaf) and the </a:t>
            </a:r>
            <a:r>
              <a:rPr lang="en-US" b="1" dirty="0"/>
              <a:t>convenience</a:t>
            </a:r>
            <a:r>
              <a:rPr lang="en-US" dirty="0"/>
              <a:t> of not having to purchase weekly. They might also receive a small perk like a "baker's surprise" sample or early access to new seasonal flavors.</a:t>
            </a:r>
          </a:p>
          <a:p>
            <a:pPr marL="342900" indent="-342900">
              <a:buFont typeface="Arial" panose="020B0604020202020204" pitchFamily="34" charset="0"/>
              <a:buChar char="•"/>
            </a:pPr>
            <a:r>
              <a:rPr lang="en-US" b="1" dirty="0"/>
              <a:t>Net Profit Impact:</a:t>
            </a:r>
            <a:endParaRPr lang="en-US" dirty="0"/>
          </a:p>
          <a:p>
            <a:pPr marL="1149767" lvl="1" indent="-342900">
              <a:buFont typeface="Arial" panose="020B0604020202020204" pitchFamily="34" charset="0"/>
              <a:buChar char="•"/>
            </a:pPr>
            <a:r>
              <a:rPr lang="en-US" dirty="0"/>
              <a:t>The bakery guarantees </a:t>
            </a:r>
            <a:r>
              <a:rPr lang="en-US" b="1" dirty="0"/>
              <a:t>$20 in recurring revenue</a:t>
            </a:r>
            <a:r>
              <a:rPr lang="en-US" dirty="0"/>
              <a:t> (increased volume) without raising the $5 price visible to the public.</a:t>
            </a:r>
          </a:p>
          <a:p>
            <a:pPr marL="1149767" lvl="1" indent="-342900">
              <a:buFont typeface="Arial" panose="020B0604020202020204" pitchFamily="34" charset="0"/>
              <a:buChar char="•"/>
            </a:pPr>
            <a:r>
              <a:rPr lang="en-US" dirty="0"/>
              <a:t>The pre-payment provides the bakery with </a:t>
            </a:r>
            <a:r>
              <a:rPr lang="en-US" b="1" dirty="0"/>
              <a:t>working capital</a:t>
            </a:r>
            <a:r>
              <a:rPr lang="en-US" dirty="0"/>
              <a:t> immediately to cover rising costs.</a:t>
            </a:r>
          </a:p>
          <a:p>
            <a:pPr marL="1149767" lvl="1" indent="-342900">
              <a:buFont typeface="Arial" panose="020B0604020202020204" pitchFamily="34" charset="0"/>
              <a:buChar char="•"/>
            </a:pPr>
            <a:r>
              <a:rPr lang="en-US" dirty="0"/>
              <a:t>It </a:t>
            </a:r>
            <a:r>
              <a:rPr lang="en-US" b="1" dirty="0"/>
              <a:t>reduces customer acquisition costs</a:t>
            </a:r>
            <a:r>
              <a:rPr lang="en-US" dirty="0"/>
              <a:t> because the bakery spends less time and money attracting the same recurring buyer.</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59</a:t>
            </a:fld>
            <a:endParaRPr lang="en-US"/>
          </a:p>
        </p:txBody>
      </p:sp>
    </p:spTree>
    <p:extLst>
      <p:ext uri="{BB962C8B-B14F-4D97-AF65-F5344CB8AC3E}">
        <p14:creationId xmlns:p14="http://schemas.microsoft.com/office/powerpoint/2010/main" val="186558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61</a:t>
            </a:fld>
            <a:endParaRPr lang="en-US"/>
          </a:p>
        </p:txBody>
      </p:sp>
    </p:spTree>
    <p:extLst>
      <p:ext uri="{BB962C8B-B14F-4D97-AF65-F5344CB8AC3E}">
        <p14:creationId xmlns:p14="http://schemas.microsoft.com/office/powerpoint/2010/main" val="331843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3F79-F0D1-EED9-A176-DB07FDF35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0705-86D7-6428-F1ED-D641831B7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3B98D-25F8-63A2-2377-939AA15DCB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F53C8-C95E-EAE6-8A37-A673A749B004}"/>
              </a:ext>
            </a:extLst>
          </p:cNvPr>
          <p:cNvSpPr>
            <a:spLocks noGrp="1"/>
          </p:cNvSpPr>
          <p:nvPr>
            <p:ph type="sldNum" sz="quarter" idx="5"/>
          </p:nvPr>
        </p:nvSpPr>
        <p:spPr/>
        <p:txBody>
          <a:bodyPr/>
          <a:lstStyle/>
          <a:p>
            <a:fld id="{1A032F50-0B60-B34B-8422-4E195A5AE2C1}" type="slidenum">
              <a:rPr lang="en-US" smtClean="0"/>
              <a:t>5</a:t>
            </a:fld>
            <a:endParaRPr lang="en-US"/>
          </a:p>
        </p:txBody>
      </p:sp>
    </p:spTree>
    <p:extLst>
      <p:ext uri="{BB962C8B-B14F-4D97-AF65-F5344CB8AC3E}">
        <p14:creationId xmlns:p14="http://schemas.microsoft.com/office/powerpoint/2010/main" val="13808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399E-2EF3-E4AE-C17E-1831E5E6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E0888-8B7D-EBEC-36C1-E694E8404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434EE-DE32-B0A4-59AD-F85F45C2C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0AC2F5-F8C3-FF6C-A0E7-5FE5B802A56F}"/>
              </a:ext>
            </a:extLst>
          </p:cNvPr>
          <p:cNvSpPr>
            <a:spLocks noGrp="1"/>
          </p:cNvSpPr>
          <p:nvPr>
            <p:ph type="sldNum" sz="quarter" idx="5"/>
          </p:nvPr>
        </p:nvSpPr>
        <p:spPr/>
        <p:txBody>
          <a:bodyPr/>
          <a:lstStyle/>
          <a:p>
            <a:fld id="{1A032F50-0B60-B34B-8422-4E195A5AE2C1}" type="slidenum">
              <a:rPr lang="en-US" smtClean="0"/>
              <a:t>6</a:t>
            </a:fld>
            <a:endParaRPr lang="en-US"/>
          </a:p>
        </p:txBody>
      </p:sp>
    </p:spTree>
    <p:extLst>
      <p:ext uri="{BB962C8B-B14F-4D97-AF65-F5344CB8AC3E}">
        <p14:creationId xmlns:p14="http://schemas.microsoft.com/office/powerpoint/2010/main" val="13210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7D25B-EBC9-BED7-C42F-5744D023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6091C-B1E1-7082-B14A-A4A3EA127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0A1E9-F724-E4FF-9BCF-6C399C699C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B43A92-F61C-B83A-C938-000C796CC658}"/>
              </a:ext>
            </a:extLst>
          </p:cNvPr>
          <p:cNvSpPr>
            <a:spLocks noGrp="1"/>
          </p:cNvSpPr>
          <p:nvPr>
            <p:ph type="sldNum" sz="quarter" idx="5"/>
          </p:nvPr>
        </p:nvSpPr>
        <p:spPr/>
        <p:txBody>
          <a:bodyPr/>
          <a:lstStyle/>
          <a:p>
            <a:fld id="{1A032F50-0B60-B34B-8422-4E195A5AE2C1}" type="slidenum">
              <a:rPr lang="en-US" smtClean="0"/>
              <a:t>13</a:t>
            </a:fld>
            <a:endParaRPr lang="en-US"/>
          </a:p>
        </p:txBody>
      </p:sp>
    </p:spTree>
    <p:extLst>
      <p:ext uri="{BB962C8B-B14F-4D97-AF65-F5344CB8AC3E}">
        <p14:creationId xmlns:p14="http://schemas.microsoft.com/office/powerpoint/2010/main" val="27027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Direct Legal Requirement (Generally No):</a:t>
            </a:r>
            <a:r>
              <a:rPr lang="en-US" dirty="0"/>
              <a:t> Most food safety regulations (like the FDA's </a:t>
            </a:r>
            <a:r>
              <a:rPr lang="en-US" b="1" dirty="0"/>
              <a:t>FSMA</a:t>
            </a:r>
            <a:r>
              <a:rPr lang="en-US" dirty="0"/>
              <a:t>, or Food Safety Modernization Act) mandate compliance with specific outcomes, not specific voluntary programs like GAP or GMP.</a:t>
            </a:r>
          </a:p>
          <a:p>
            <a:r>
              <a:rPr lang="en-US" b="1" dirty="0"/>
              <a:t>Market Requirement (Absolutely Yes):</a:t>
            </a:r>
            <a:endParaRPr lang="en-US" dirty="0"/>
          </a:p>
          <a:p>
            <a:pPr marL="457200" lvl="0" indent="-457200">
              <a:buFont typeface="+mj-lt"/>
              <a:buAutoNum type="arabicPeriod"/>
            </a:pPr>
            <a:r>
              <a:rPr lang="en-US" b="1" dirty="0"/>
              <a:t>Buyers Mandate Them:</a:t>
            </a:r>
            <a:r>
              <a:rPr lang="en-US" dirty="0"/>
              <a:t> Large retailers (like Walmart, Kroger) and major food processors (like Nestle) </a:t>
            </a:r>
            <a:r>
              <a:rPr lang="en-US" b="1" dirty="0"/>
              <a:t>require</a:t>
            </a:r>
            <a:r>
              <a:rPr lang="en-US" dirty="0"/>
              <a:t> their suppliers to be certified in GAP or GMP (or a similar Global Food Safety Initiative, GFSI, scheme). If you are not certified, you cannot access high-value markets.</a:t>
            </a:r>
          </a:p>
          <a:p>
            <a:pPr marL="457200" lvl="0" indent="-457200">
              <a:buFont typeface="+mj-lt"/>
              <a:buAutoNum type="arabicPeriod"/>
            </a:pPr>
            <a:r>
              <a:rPr lang="en-US" b="1" dirty="0"/>
              <a:t>Traceability and Liability:</a:t>
            </a:r>
            <a:r>
              <a:rPr lang="en-US" dirty="0"/>
              <a:t> Implementing GAP/GMP is the best way to prove you have exercised </a:t>
            </a:r>
            <a:r>
              <a:rPr lang="en-US" b="1" dirty="0"/>
              <a:t>due diligence</a:t>
            </a:r>
            <a:r>
              <a:rPr lang="en-US" dirty="0"/>
              <a:t> and reduced risk. In the event of a foodborne illness outbreak, an entrepreneur who follows these documented procedures is in a much better legal position than one who does not.</a:t>
            </a:r>
          </a:p>
          <a:p>
            <a:r>
              <a:rPr lang="en-US" dirty="0"/>
              <a:t>In short, while the </a:t>
            </a:r>
            <a:r>
              <a:rPr lang="en-US" b="1" dirty="0"/>
              <a:t>government</a:t>
            </a:r>
            <a:r>
              <a:rPr lang="en-US" dirty="0"/>
              <a:t> might not throw you in jail for not having a GAP certificate, the </a:t>
            </a:r>
            <a:r>
              <a:rPr lang="en-US" b="1" dirty="0"/>
              <a:t>market</a:t>
            </a:r>
            <a:r>
              <a:rPr lang="en-US" dirty="0"/>
              <a:t> will shut you out. For any entrepreneur wanting to scale beyond a farmers market, they are essential.</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22</a:t>
            </a:fld>
            <a:endParaRPr lang="en-US"/>
          </a:p>
        </p:txBody>
      </p:sp>
    </p:spTree>
    <p:extLst>
      <p:ext uri="{BB962C8B-B14F-4D97-AF65-F5344CB8AC3E}">
        <p14:creationId xmlns:p14="http://schemas.microsoft.com/office/powerpoint/2010/main" val="105061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Which standard (GAP or GMP) is primarily relevant to their pressing and bottling operation?</a:t>
            </a:r>
            <a:r>
              <a:rPr lang="en-US" dirty="0"/>
              <a:t> </a:t>
            </a:r>
          </a:p>
          <a:p>
            <a:pPr marL="342900" indent="-342900">
              <a:buFont typeface="Arial" panose="020B0604020202020204" pitchFamily="34" charset="0"/>
              <a:buChar char="•"/>
            </a:pPr>
            <a:r>
              <a:rPr lang="en-US" dirty="0"/>
              <a:t>The standard primarily relevant to the </a:t>
            </a:r>
            <a:r>
              <a:rPr lang="en-US" b="1" dirty="0"/>
              <a:t>pressing and bottling operation</a:t>
            </a:r>
            <a:r>
              <a:rPr lang="en-US" dirty="0"/>
              <a:t> is </a:t>
            </a:r>
            <a:r>
              <a:rPr lang="en-US" b="1" dirty="0"/>
              <a:t>Good Manufacturing Practices (GMP)</a:t>
            </a:r>
            <a:r>
              <a:rPr lang="en-US" dirty="0"/>
              <a:t>.</a:t>
            </a:r>
          </a:p>
          <a:p>
            <a:pPr marL="342900" indent="-342900">
              <a:buFont typeface="Arial" panose="020B0604020202020204" pitchFamily="34" charset="0"/>
              <a:buChar char="•"/>
            </a:pPr>
            <a:r>
              <a:rPr lang="en-US" b="1" dirty="0"/>
              <a:t>Reasoning:</a:t>
            </a:r>
            <a:r>
              <a:rPr lang="en-US" dirty="0"/>
              <a:t> GAP (Good Agricultural Practices) covers the growing, harvesting, and field-packing of the </a:t>
            </a:r>
            <a:r>
              <a:rPr lang="en-US" i="1" dirty="0"/>
              <a:t>raw inputs</a:t>
            </a:r>
            <a:r>
              <a:rPr lang="en-US" dirty="0"/>
              <a:t> (e.g., the fruit/vegetables grown on the farm). GMP covers the subsequent </a:t>
            </a:r>
            <a:r>
              <a:rPr lang="en-US" b="1" dirty="0"/>
              <a:t>processing, handling, bottling, and storage</a:t>
            </a:r>
            <a:r>
              <a:rPr lang="en-US" dirty="0"/>
              <a:t> of food in a dedicated manufacturing facility (the juice bar's kitchen, in this case).</a:t>
            </a:r>
          </a:p>
          <a:p>
            <a:endParaRPr lang="en-US" b="1" dirty="0"/>
          </a:p>
          <a:p>
            <a:r>
              <a:rPr lang="en-US" b="1" dirty="0"/>
              <a:t>2. What is the first piece of information the juice bar needs to collect to start their "one-step-back" traceability effort?</a:t>
            </a:r>
            <a:r>
              <a:rPr lang="en-US" dirty="0"/>
              <a:t> </a:t>
            </a:r>
          </a:p>
          <a:p>
            <a:pPr marL="342900" indent="-342900">
              <a:buFont typeface="Arial" panose="020B0604020202020204" pitchFamily="34" charset="0"/>
              <a:buChar char="•"/>
            </a:pPr>
            <a:r>
              <a:rPr lang="en-US" dirty="0"/>
              <a:t>The first piece of information they need to collect is </a:t>
            </a:r>
            <a:r>
              <a:rPr lang="en-US" b="1" dirty="0"/>
              <a:t>the source of the raw produce (fruit/vegetables) used in the juice batch that made the customer ill.</a:t>
            </a:r>
            <a:endParaRPr lang="en-US" dirty="0"/>
          </a:p>
          <a:p>
            <a:pPr marL="342900" indent="-342900">
              <a:buFont typeface="Arial" panose="020B0604020202020204" pitchFamily="34" charset="0"/>
              <a:buChar char="•"/>
            </a:pPr>
            <a:r>
              <a:rPr lang="en-US" b="1" dirty="0"/>
              <a:t>Reasoning:</a:t>
            </a:r>
            <a:r>
              <a:rPr lang="en-US" dirty="0"/>
              <a:t> "One-step-back" traceability requires knowing where their ingredient came from. The juice bar must immediately identify the specific supplier, farm, and lot code of the raw ingredients (e.g., the carrots, apples, or spinach) that went into the implicated juice batch. This allows them to trace the potential contamination source back to the initial agricultural supplier.</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26</a:t>
            </a:fld>
            <a:endParaRPr lang="en-US"/>
          </a:p>
        </p:txBody>
      </p:sp>
    </p:spTree>
    <p:extLst>
      <p:ext uri="{BB962C8B-B14F-4D97-AF65-F5344CB8AC3E}">
        <p14:creationId xmlns:p14="http://schemas.microsoft.com/office/powerpoint/2010/main" val="3019629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hyperlink" Target="https://ag.colorado.gov/brands/livestock-inspection" TargetMode="Externa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hyperlink" Target="https://www.ams.usda.gov/services/auditing/gap-ghp"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hyperlink" Target="https://www.fda.gov/food/guidance-regulation-food-and-dietary-supplements/current-good-manufacturing-practices-cgmps-food-and-dietary-supplemen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hyperlink" Target="https://www.cdc.gov/food-safety/php/data-research/foodborne-illness-burden/index.html" TargetMode="External"/><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2.xml"/><Relationship Id="rId1" Type="http://schemas.openxmlformats.org/officeDocument/2006/relationships/video" Target="https://www.youtube.com/embed/IWpnDj8qou4?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hyperlink" Target="https://youtu.be/3aeSBXO9waA?si=uIOK4_JImsqLvrBWAs" TargetMode="Externa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2.xml"/><Relationship Id="rId1" Type="http://schemas.openxmlformats.org/officeDocument/2006/relationships/video" Target="https://www.youtube.com/embed/3aeSBXO9waA?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9</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October 21,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C464-EBBF-0F74-0F43-B61A86F6A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08A28-114F-183B-4BF3-CC6CBB8233AD}"/>
              </a:ext>
            </a:extLst>
          </p:cNvPr>
          <p:cNvSpPr>
            <a:spLocks noGrp="1"/>
          </p:cNvSpPr>
          <p:nvPr>
            <p:ph type="title"/>
          </p:nvPr>
        </p:nvSpPr>
        <p:spPr>
          <a:xfrm>
            <a:off x="953811" y="434872"/>
            <a:ext cx="22486758" cy="2893100"/>
          </a:xfrm>
        </p:spPr>
        <p:txBody>
          <a:bodyPr/>
          <a:lstStyle/>
          <a:p>
            <a:r>
              <a:rPr lang="en-US" dirty="0"/>
              <a:t>Question 1: Legal - Regulatory Compliance</a:t>
            </a:r>
          </a:p>
        </p:txBody>
      </p:sp>
      <p:graphicFrame>
        <p:nvGraphicFramePr>
          <p:cNvPr id="5" name="Content Placeholder 4">
            <a:extLst>
              <a:ext uri="{FF2B5EF4-FFF2-40B4-BE49-F238E27FC236}">
                <a16:creationId xmlns:a16="http://schemas.microsoft.com/office/drawing/2014/main" id="{BDD84292-C5D3-66A3-DDE0-B3D0564F733B}"/>
              </a:ext>
            </a:extLst>
          </p:cNvPr>
          <p:cNvGraphicFramePr>
            <a:graphicFrameLocks noGrp="1"/>
          </p:cNvGraphicFramePr>
          <p:nvPr>
            <p:ph idx="1"/>
            <p:extLst>
              <p:ext uri="{D42A27DB-BD31-4B8C-83A1-F6EECF244321}">
                <p14:modId xmlns:p14="http://schemas.microsoft.com/office/powerpoint/2010/main" val="3959485753"/>
              </p:ext>
            </p:extLst>
          </p:nvPr>
        </p:nvGraphicFramePr>
        <p:xfrm>
          <a:off x="953810" y="3697288"/>
          <a:ext cx="12781240" cy="7571106"/>
        </p:xfrm>
        <a:graphic>
          <a:graphicData uri="http://schemas.openxmlformats.org/drawingml/2006/table">
            <a:tbl>
              <a:tblPr firstRow="1" bandRow="1">
                <a:tableStyleId>{5C22544A-7EE6-4342-B048-85BDC9FD1C3A}</a:tableStyleId>
              </a:tblPr>
              <a:tblGrid>
                <a:gridCol w="4486297">
                  <a:extLst>
                    <a:ext uri="{9D8B030D-6E8A-4147-A177-3AD203B41FA5}">
                      <a16:colId xmlns:a16="http://schemas.microsoft.com/office/drawing/2014/main" val="2751722286"/>
                    </a:ext>
                  </a:extLst>
                </a:gridCol>
                <a:gridCol w="8294943">
                  <a:extLst>
                    <a:ext uri="{9D8B030D-6E8A-4147-A177-3AD203B41FA5}">
                      <a16:colId xmlns:a16="http://schemas.microsoft.com/office/drawing/2014/main" val="2754104982"/>
                    </a:ext>
                  </a:extLst>
                </a:gridCol>
              </a:tblGrid>
              <a:tr h="1875634">
                <a:tc>
                  <a:txBody>
                    <a:bodyPr/>
                    <a:lstStyle/>
                    <a:p>
                      <a:pPr>
                        <a:buNone/>
                      </a:pPr>
                      <a:r>
                        <a:rPr lang="en-US"/>
                        <a:t>International Portfolio Action</a:t>
                      </a:r>
                    </a:p>
                  </a:txBody>
                  <a:tcPr anchor="ctr"/>
                </a:tc>
                <a:tc>
                  <a:txBody>
                    <a:bodyPr/>
                    <a:lstStyle/>
                    <a:p>
                      <a:pPr>
                        <a:buNone/>
                      </a:pPr>
                      <a:r>
                        <a:rPr lang="en-US"/>
                        <a:t>Benefit for US Regulatory Preparation</a:t>
                      </a:r>
                    </a:p>
                  </a:txBody>
                  <a:tcPr anchor="ctr"/>
                </a:tc>
                <a:extLst>
                  <a:ext uri="{0D108BD9-81ED-4DB2-BD59-A6C34878D82A}">
                    <a16:rowId xmlns:a16="http://schemas.microsoft.com/office/drawing/2014/main" val="737487451"/>
                  </a:ext>
                </a:extLst>
              </a:tr>
              <a:tr h="4218778">
                <a:tc>
                  <a:txBody>
                    <a:bodyPr/>
                    <a:lstStyle/>
                    <a:p>
                      <a:pPr>
                        <a:buNone/>
                      </a:pPr>
                      <a:r>
                        <a:rPr lang="en-US" b="1"/>
                        <a:t>Using Natural Dyes in Other Markets</a:t>
                      </a:r>
                      <a:endParaRPr lang="en-US"/>
                    </a:p>
                  </a:txBody>
                  <a:tcPr anchor="ctr"/>
                </a:tc>
                <a:tc>
                  <a:txBody>
                    <a:bodyPr/>
                    <a:lstStyle/>
                    <a:p>
                      <a:pPr>
                        <a:buNone/>
                      </a:pPr>
                      <a:r>
                        <a:rPr lang="en-US" b="1" dirty="0"/>
                        <a:t>De-risks future compliance.</a:t>
                      </a:r>
                      <a:r>
                        <a:rPr lang="en-US" dirty="0"/>
                        <a:t> Already having scaled, tested, compliant alternatives (natural fruit/veg coloring) ready to deploy if US regulations change (e.g., banning Red 40).</a:t>
                      </a:r>
                    </a:p>
                  </a:txBody>
                  <a:tcPr anchor="ctr"/>
                </a:tc>
                <a:extLst>
                  <a:ext uri="{0D108BD9-81ED-4DB2-BD59-A6C34878D82A}">
                    <a16:rowId xmlns:a16="http://schemas.microsoft.com/office/drawing/2014/main" val="1558200151"/>
                  </a:ext>
                </a:extLst>
              </a:tr>
            </a:tbl>
          </a:graphicData>
        </a:graphic>
      </p:graphicFrame>
      <p:sp>
        <p:nvSpPr>
          <p:cNvPr id="4" name="Slide Number Placeholder 3">
            <a:extLst>
              <a:ext uri="{FF2B5EF4-FFF2-40B4-BE49-F238E27FC236}">
                <a16:creationId xmlns:a16="http://schemas.microsoft.com/office/drawing/2014/main" id="{35DD23C9-19AA-2958-39C3-2BF31DFBB69C}"/>
              </a:ext>
            </a:extLst>
          </p:cNvPr>
          <p:cNvSpPr>
            <a:spLocks noGrp="1"/>
          </p:cNvSpPr>
          <p:nvPr>
            <p:ph type="sldNum" sz="quarter" idx="4"/>
          </p:nvPr>
        </p:nvSpPr>
        <p:spPr/>
        <p:txBody>
          <a:bodyPr/>
          <a:lstStyle/>
          <a:p>
            <a:fld id="{5D421B75-32F1-3341-9ED0-64265A793BE3}" type="slidenum">
              <a:rPr lang="en-US" smtClean="0"/>
              <a:pPr/>
              <a:t>10</a:t>
            </a:fld>
            <a:endParaRPr lang="en-US" dirty="0"/>
          </a:p>
        </p:txBody>
      </p:sp>
      <p:pic>
        <p:nvPicPr>
          <p:cNvPr id="6" name="Picture 5">
            <a:extLst>
              <a:ext uri="{FF2B5EF4-FFF2-40B4-BE49-F238E27FC236}">
                <a16:creationId xmlns:a16="http://schemas.microsoft.com/office/drawing/2014/main" id="{B0CFFE94-8150-A416-8E85-DABF82B2F9A6}"/>
              </a:ext>
            </a:extLst>
          </p:cNvPr>
          <p:cNvPicPr>
            <a:picLocks noChangeAspect="1"/>
          </p:cNvPicPr>
          <p:nvPr/>
        </p:nvPicPr>
        <p:blipFill>
          <a:blip r:embed="rId2"/>
          <a:stretch>
            <a:fillRect/>
          </a:stretch>
        </p:blipFill>
        <p:spPr>
          <a:xfrm>
            <a:off x="14268450" y="2673304"/>
            <a:ext cx="8477250" cy="9239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29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334C-78A4-7A3B-37F3-4B985A1A30FC}"/>
              </a:ext>
            </a:extLst>
          </p:cNvPr>
          <p:cNvSpPr>
            <a:spLocks noGrp="1"/>
          </p:cNvSpPr>
          <p:nvPr>
            <p:ph type="title"/>
          </p:nvPr>
        </p:nvSpPr>
        <p:spPr>
          <a:xfrm>
            <a:off x="953811" y="434872"/>
            <a:ext cx="22486758" cy="2893100"/>
          </a:xfrm>
        </p:spPr>
        <p:txBody>
          <a:bodyPr/>
          <a:lstStyle/>
          <a:p>
            <a:r>
              <a:rPr lang="en-US" dirty="0"/>
              <a:t>Question 2: Marketing - Strategy and Costs (Focus)</a:t>
            </a:r>
          </a:p>
        </p:txBody>
      </p:sp>
      <p:graphicFrame>
        <p:nvGraphicFramePr>
          <p:cNvPr id="5" name="Content Placeholder 4">
            <a:extLst>
              <a:ext uri="{FF2B5EF4-FFF2-40B4-BE49-F238E27FC236}">
                <a16:creationId xmlns:a16="http://schemas.microsoft.com/office/drawing/2014/main" id="{087585CE-9B34-89A0-C031-CC01F4AB8385}"/>
              </a:ext>
            </a:extLst>
          </p:cNvPr>
          <p:cNvGraphicFramePr>
            <a:graphicFrameLocks noGrp="1"/>
          </p:cNvGraphicFramePr>
          <p:nvPr>
            <p:ph idx="1"/>
            <p:extLst>
              <p:ext uri="{D42A27DB-BD31-4B8C-83A1-F6EECF244321}">
                <p14:modId xmlns:p14="http://schemas.microsoft.com/office/powerpoint/2010/main" val="2942577434"/>
              </p:ext>
            </p:extLst>
          </p:nvPr>
        </p:nvGraphicFramePr>
        <p:xfrm>
          <a:off x="953811" y="3697288"/>
          <a:ext cx="14781210" cy="8431807"/>
        </p:xfrm>
        <a:graphic>
          <a:graphicData uri="http://schemas.openxmlformats.org/drawingml/2006/table">
            <a:tbl>
              <a:tblPr firstRow="1" bandRow="1">
                <a:tableStyleId>{5C22544A-7EE6-4342-B048-85BDC9FD1C3A}</a:tableStyleId>
              </a:tblPr>
              <a:tblGrid>
                <a:gridCol w="4927070">
                  <a:extLst>
                    <a:ext uri="{9D8B030D-6E8A-4147-A177-3AD203B41FA5}">
                      <a16:colId xmlns:a16="http://schemas.microsoft.com/office/drawing/2014/main" val="2751722286"/>
                    </a:ext>
                  </a:extLst>
                </a:gridCol>
                <a:gridCol w="4927070">
                  <a:extLst>
                    <a:ext uri="{9D8B030D-6E8A-4147-A177-3AD203B41FA5}">
                      <a16:colId xmlns:a16="http://schemas.microsoft.com/office/drawing/2014/main" val="2754104982"/>
                    </a:ext>
                  </a:extLst>
                </a:gridCol>
                <a:gridCol w="4927070">
                  <a:extLst>
                    <a:ext uri="{9D8B030D-6E8A-4147-A177-3AD203B41FA5}">
                      <a16:colId xmlns:a16="http://schemas.microsoft.com/office/drawing/2014/main" val="464802292"/>
                    </a:ext>
                  </a:extLst>
                </a:gridCol>
              </a:tblGrid>
              <a:tr h="1690964">
                <a:tc>
                  <a:txBody>
                    <a:bodyPr/>
                    <a:lstStyle/>
                    <a:p>
                      <a:pPr>
                        <a:buNone/>
                      </a:pPr>
                      <a:r>
                        <a:rPr lang="en-US"/>
                        <a:t>Haribo's Strategy</a:t>
                      </a:r>
                    </a:p>
                  </a:txBody>
                  <a:tcPr anchor="ctr"/>
                </a:tc>
                <a:tc>
                  <a:txBody>
                    <a:bodyPr/>
                    <a:lstStyle/>
                    <a:p>
                      <a:pPr>
                        <a:buNone/>
                      </a:pPr>
                      <a:r>
                        <a:rPr lang="en-US"/>
                        <a:t>Implication for Costs</a:t>
                      </a:r>
                    </a:p>
                  </a:txBody>
                  <a:tcPr anchor="ctr"/>
                </a:tc>
                <a:tc>
                  <a:txBody>
                    <a:bodyPr/>
                    <a:lstStyle/>
                    <a:p>
                      <a:pPr>
                        <a:buNone/>
                      </a:pPr>
                      <a:r>
                        <a:rPr lang="en-US"/>
                        <a:t>Small Business Application</a:t>
                      </a:r>
                    </a:p>
                  </a:txBody>
                  <a:tcPr anchor="ctr"/>
                </a:tc>
                <a:extLst>
                  <a:ext uri="{0D108BD9-81ED-4DB2-BD59-A6C34878D82A}">
                    <a16:rowId xmlns:a16="http://schemas.microsoft.com/office/drawing/2014/main" val="737487451"/>
                  </a:ext>
                </a:extLst>
              </a:tr>
              <a:tr h="4079598">
                <a:tc>
                  <a:txBody>
                    <a:bodyPr/>
                    <a:lstStyle/>
                    <a:p>
                      <a:pPr>
                        <a:buNone/>
                      </a:pPr>
                      <a:r>
                        <a:rPr lang="en-US" b="1"/>
                        <a:t>"One-Product Company" (Gummies)</a:t>
                      </a:r>
                      <a:endParaRPr lang="en-US"/>
                    </a:p>
                  </a:txBody>
                  <a:tcPr anchor="ctr"/>
                </a:tc>
                <a:tc>
                  <a:txBody>
                    <a:bodyPr/>
                    <a:lstStyle/>
                    <a:p>
                      <a:pPr>
                        <a:buNone/>
                      </a:pPr>
                      <a:r>
                        <a:rPr lang="en-US" dirty="0"/>
                        <a:t>Bulk purchasing of fewer ingredients achieves </a:t>
                      </a:r>
                      <a:r>
                        <a:rPr lang="en-US" b="1" dirty="0"/>
                        <a:t>economies of scale</a:t>
                      </a:r>
                      <a:r>
                        <a:rPr lang="en-US" dirty="0"/>
                        <a:t> (lower unit cost).</a:t>
                      </a:r>
                    </a:p>
                  </a:txBody>
                  <a:tcPr anchor="ctr"/>
                </a:tc>
                <a:tc>
                  <a:txBody>
                    <a:bodyPr/>
                    <a:lstStyle/>
                    <a:p>
                      <a:pPr>
                        <a:buNone/>
                      </a:pPr>
                      <a:r>
                        <a:rPr lang="en-US" b="1" dirty="0"/>
                        <a:t>Ruthless Focus.</a:t>
                      </a:r>
                      <a:r>
                        <a:rPr lang="en-US" dirty="0"/>
                        <a:t> Perfect 1-2 recipes to maximize input efficiency (buying volume) and minimize production waste.</a:t>
                      </a:r>
                    </a:p>
                  </a:txBody>
                  <a:tcPr anchor="ctr"/>
                </a:tc>
                <a:extLst>
                  <a:ext uri="{0D108BD9-81ED-4DB2-BD59-A6C34878D82A}">
                    <a16:rowId xmlns:a16="http://schemas.microsoft.com/office/drawing/2014/main" val="1558200151"/>
                  </a:ext>
                </a:extLst>
              </a:tr>
            </a:tbl>
          </a:graphicData>
        </a:graphic>
      </p:graphicFrame>
      <p:sp>
        <p:nvSpPr>
          <p:cNvPr id="4" name="Slide Number Placeholder 3">
            <a:extLst>
              <a:ext uri="{FF2B5EF4-FFF2-40B4-BE49-F238E27FC236}">
                <a16:creationId xmlns:a16="http://schemas.microsoft.com/office/drawing/2014/main" id="{6C38CB37-0196-34AA-F13E-A76CD5B8C567}"/>
              </a:ext>
            </a:extLst>
          </p:cNvPr>
          <p:cNvSpPr>
            <a:spLocks noGrp="1"/>
          </p:cNvSpPr>
          <p:nvPr>
            <p:ph type="sldNum" sz="quarter" idx="4"/>
          </p:nvPr>
        </p:nvSpPr>
        <p:spPr/>
        <p:txBody>
          <a:bodyPr/>
          <a:lstStyle/>
          <a:p>
            <a:fld id="{5D421B75-32F1-3341-9ED0-64265A793BE3}" type="slidenum">
              <a:rPr lang="en-US" smtClean="0"/>
              <a:pPr/>
              <a:t>11</a:t>
            </a:fld>
            <a:endParaRPr lang="en-US" dirty="0"/>
          </a:p>
        </p:txBody>
      </p:sp>
      <p:pic>
        <p:nvPicPr>
          <p:cNvPr id="1026" name="Picture 2" descr="Image of cost reduction graph">
            <a:extLst>
              <a:ext uri="{FF2B5EF4-FFF2-40B4-BE49-F238E27FC236}">
                <a16:creationId xmlns:a16="http://schemas.microsoft.com/office/drawing/2014/main" id="{04055871-3504-C112-BE3E-8AEF578EC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307" y="5180048"/>
            <a:ext cx="7920680" cy="4808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756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B4243-ADB6-ED2E-718E-F475F1070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2BC37-D5D6-6718-29D4-1EFD4D5E899B}"/>
              </a:ext>
            </a:extLst>
          </p:cNvPr>
          <p:cNvSpPr>
            <a:spLocks noGrp="1"/>
          </p:cNvSpPr>
          <p:nvPr>
            <p:ph type="title"/>
          </p:nvPr>
        </p:nvSpPr>
        <p:spPr>
          <a:xfrm>
            <a:off x="953811" y="434872"/>
            <a:ext cx="22486758" cy="2893100"/>
          </a:xfrm>
        </p:spPr>
        <p:txBody>
          <a:bodyPr/>
          <a:lstStyle/>
          <a:p>
            <a:r>
              <a:rPr lang="en-US" dirty="0"/>
              <a:t>Question 3: Marketing - Market Access and Adaptation</a:t>
            </a:r>
          </a:p>
        </p:txBody>
      </p:sp>
      <p:graphicFrame>
        <p:nvGraphicFramePr>
          <p:cNvPr id="5" name="Content Placeholder 4">
            <a:extLst>
              <a:ext uri="{FF2B5EF4-FFF2-40B4-BE49-F238E27FC236}">
                <a16:creationId xmlns:a16="http://schemas.microsoft.com/office/drawing/2014/main" id="{B777B046-DDDD-56DA-40F4-B8E9C87AF26E}"/>
              </a:ext>
            </a:extLst>
          </p:cNvPr>
          <p:cNvGraphicFramePr>
            <a:graphicFrameLocks noGrp="1"/>
          </p:cNvGraphicFramePr>
          <p:nvPr>
            <p:ph idx="1"/>
            <p:extLst>
              <p:ext uri="{D42A27DB-BD31-4B8C-83A1-F6EECF244321}">
                <p14:modId xmlns:p14="http://schemas.microsoft.com/office/powerpoint/2010/main" val="1436679322"/>
              </p:ext>
            </p:extLst>
          </p:nvPr>
        </p:nvGraphicFramePr>
        <p:xfrm>
          <a:off x="953810" y="3697288"/>
          <a:ext cx="22486758" cy="8309133"/>
        </p:xfrm>
        <a:graphic>
          <a:graphicData uri="http://schemas.openxmlformats.org/drawingml/2006/table">
            <a:tbl>
              <a:tblPr firstRow="1" bandRow="1">
                <a:tableStyleId>{5C22544A-7EE6-4342-B048-85BDC9FD1C3A}</a:tableStyleId>
              </a:tblPr>
              <a:tblGrid>
                <a:gridCol w="7495586">
                  <a:extLst>
                    <a:ext uri="{9D8B030D-6E8A-4147-A177-3AD203B41FA5}">
                      <a16:colId xmlns:a16="http://schemas.microsoft.com/office/drawing/2014/main" val="2751722286"/>
                    </a:ext>
                  </a:extLst>
                </a:gridCol>
                <a:gridCol w="7495586">
                  <a:extLst>
                    <a:ext uri="{9D8B030D-6E8A-4147-A177-3AD203B41FA5}">
                      <a16:colId xmlns:a16="http://schemas.microsoft.com/office/drawing/2014/main" val="2754104982"/>
                    </a:ext>
                  </a:extLst>
                </a:gridCol>
                <a:gridCol w="7495586">
                  <a:extLst>
                    <a:ext uri="{9D8B030D-6E8A-4147-A177-3AD203B41FA5}">
                      <a16:colId xmlns:a16="http://schemas.microsoft.com/office/drawing/2014/main" val="464802292"/>
                    </a:ext>
                  </a:extLst>
                </a:gridCol>
              </a:tblGrid>
              <a:tr h="994310">
                <a:tc>
                  <a:txBody>
                    <a:bodyPr/>
                    <a:lstStyle/>
                    <a:p>
                      <a:pPr>
                        <a:buNone/>
                      </a:pPr>
                      <a:r>
                        <a:rPr lang="en-US"/>
                        <a:t>Haribo's Action</a:t>
                      </a:r>
                    </a:p>
                  </a:txBody>
                  <a:tcPr anchor="ctr"/>
                </a:tc>
                <a:tc>
                  <a:txBody>
                    <a:bodyPr/>
                    <a:lstStyle/>
                    <a:p>
                      <a:pPr>
                        <a:buNone/>
                      </a:pPr>
                      <a:r>
                        <a:rPr lang="en-US"/>
                        <a:t>Challenge Solved</a:t>
                      </a:r>
                    </a:p>
                  </a:txBody>
                  <a:tcPr anchor="ctr"/>
                </a:tc>
                <a:tc>
                  <a:txBody>
                    <a:bodyPr/>
                    <a:lstStyle/>
                    <a:p>
                      <a:pPr>
                        <a:buNone/>
                      </a:pPr>
                      <a:r>
                        <a:rPr lang="en-US"/>
                        <a:t>Sales Mechanism</a:t>
                      </a:r>
                    </a:p>
                  </a:txBody>
                  <a:tcPr anchor="ctr"/>
                </a:tc>
                <a:extLst>
                  <a:ext uri="{0D108BD9-81ED-4DB2-BD59-A6C34878D82A}">
                    <a16:rowId xmlns:a16="http://schemas.microsoft.com/office/drawing/2014/main" val="737487451"/>
                  </a:ext>
                </a:extLst>
              </a:tr>
              <a:tr h="3529270">
                <a:tc>
                  <a:txBody>
                    <a:bodyPr/>
                    <a:lstStyle/>
                    <a:p>
                      <a:pPr>
                        <a:buNone/>
                      </a:pPr>
                      <a:r>
                        <a:rPr lang="en-US" b="1"/>
                        <a:t>Localizing Production (US Factory)</a:t>
                      </a:r>
                      <a:endParaRPr lang="en-US"/>
                    </a:p>
                  </a:txBody>
                  <a:tcPr anchor="ctr"/>
                </a:tc>
                <a:tc>
                  <a:txBody>
                    <a:bodyPr/>
                    <a:lstStyle/>
                    <a:p>
                      <a:pPr>
                        <a:buNone/>
                      </a:pPr>
                      <a:r>
                        <a:rPr lang="en-US"/>
                        <a:t>Solves </a:t>
                      </a:r>
                      <a:r>
                        <a:rPr lang="en-US" b="1"/>
                        <a:t>Market Access</a:t>
                      </a:r>
                      <a:r>
                        <a:rPr lang="en-US"/>
                        <a:t> by cutting delivery time from months to weeks, reducing spoilage risk.</a:t>
                      </a:r>
                    </a:p>
                  </a:txBody>
                  <a:tcPr anchor="ctr"/>
                </a:tc>
                <a:tc>
                  <a:txBody>
                    <a:bodyPr/>
                    <a:lstStyle/>
                    <a:p>
                      <a:pPr>
                        <a:buNone/>
                      </a:pPr>
                      <a:r>
                        <a:rPr lang="en-US" dirty="0"/>
                        <a:t>Faster delivery and replenishment leads to better retailer relationships and fewer missed sales.</a:t>
                      </a:r>
                    </a:p>
                  </a:txBody>
                  <a:tcPr anchor="ctr"/>
                </a:tc>
                <a:extLst>
                  <a:ext uri="{0D108BD9-81ED-4DB2-BD59-A6C34878D82A}">
                    <a16:rowId xmlns:a16="http://schemas.microsoft.com/office/drawing/2014/main" val="1558200151"/>
                  </a:ext>
                </a:extLst>
              </a:tr>
              <a:tr h="3094832">
                <a:tc>
                  <a:txBody>
                    <a:bodyPr/>
                    <a:lstStyle/>
                    <a:p>
                      <a:pPr>
                        <a:buNone/>
                      </a:pPr>
                      <a:r>
                        <a:rPr lang="en-US" b="1"/>
                        <a:t>Adapting the Product Mix</a:t>
                      </a:r>
                      <a:endParaRPr lang="en-US"/>
                    </a:p>
                  </a:txBody>
                  <a:tcPr anchor="ctr"/>
                </a:tc>
                <a:tc>
                  <a:txBody>
                    <a:bodyPr/>
                    <a:lstStyle/>
                    <a:p>
                      <a:pPr>
                        <a:buNone/>
                      </a:pPr>
                      <a:r>
                        <a:rPr lang="en-US"/>
                        <a:t>Solves </a:t>
                      </a:r>
                      <a:r>
                        <a:rPr lang="en-US" b="1"/>
                        <a:t>Competition</a:t>
                      </a:r>
                      <a:r>
                        <a:rPr lang="en-US"/>
                        <a:t> by tuning flavor/texture to local preference (e.g., US wants more raspberry).</a:t>
                      </a:r>
                    </a:p>
                  </a:txBody>
                  <a:tcPr anchor="ctr"/>
                </a:tc>
                <a:tc>
                  <a:txBody>
                    <a:bodyPr/>
                    <a:lstStyle/>
                    <a:p>
                      <a:pPr>
                        <a:buNone/>
                      </a:pPr>
                      <a:r>
                        <a:rPr lang="en-US" dirty="0"/>
                        <a:t>Direct adaptation increases purchase likelihood and brand loyalty over generic products.</a:t>
                      </a:r>
                    </a:p>
                  </a:txBody>
                  <a:tcPr anchor="ctr"/>
                </a:tc>
                <a:extLst>
                  <a:ext uri="{0D108BD9-81ED-4DB2-BD59-A6C34878D82A}">
                    <a16:rowId xmlns:a16="http://schemas.microsoft.com/office/drawing/2014/main" val="2068936511"/>
                  </a:ext>
                </a:extLst>
              </a:tr>
            </a:tbl>
          </a:graphicData>
        </a:graphic>
      </p:graphicFrame>
      <p:sp>
        <p:nvSpPr>
          <p:cNvPr id="4" name="Slide Number Placeholder 3">
            <a:extLst>
              <a:ext uri="{FF2B5EF4-FFF2-40B4-BE49-F238E27FC236}">
                <a16:creationId xmlns:a16="http://schemas.microsoft.com/office/drawing/2014/main" id="{6007DD50-4A6C-4D0B-6DF6-FDD286701441}"/>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248498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8801-FC89-365B-2E1C-96507BF0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0F0FA-C40A-64AC-B766-A82096026AB7}"/>
              </a:ext>
            </a:extLst>
          </p:cNvPr>
          <p:cNvSpPr>
            <a:spLocks noGrp="1"/>
          </p:cNvSpPr>
          <p:nvPr>
            <p:ph type="title"/>
          </p:nvPr>
        </p:nvSpPr>
        <p:spPr>
          <a:xfrm>
            <a:off x="1680667" y="5210924"/>
            <a:ext cx="15371706" cy="1814343"/>
          </a:xfrm>
        </p:spPr>
        <p:txBody>
          <a:bodyPr anchor="b">
            <a:normAutofit fontScale="90000"/>
          </a:bodyPr>
          <a:lstStyle/>
          <a:p>
            <a:r>
              <a:rPr lang="en-US" dirty="0"/>
              <a:t>Part 1:</a:t>
            </a:r>
            <a:br>
              <a:rPr lang="en-US" dirty="0"/>
            </a:br>
            <a:r>
              <a:rPr lang="en-US" dirty="0"/>
              <a:t>Legal Challenges</a:t>
            </a:r>
          </a:p>
        </p:txBody>
      </p:sp>
      <p:sp>
        <p:nvSpPr>
          <p:cNvPr id="4" name="Text Placeholder 3">
            <a:extLst>
              <a:ext uri="{FF2B5EF4-FFF2-40B4-BE49-F238E27FC236}">
                <a16:creationId xmlns:a16="http://schemas.microsoft.com/office/drawing/2014/main" id="{BCA9F224-E250-3643-6C16-1721D0F37C8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079732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3E7-4B28-7E78-AF22-6CBAF9C500B4}"/>
              </a:ext>
            </a:extLst>
          </p:cNvPr>
          <p:cNvSpPr>
            <a:spLocks noGrp="1"/>
          </p:cNvSpPr>
          <p:nvPr>
            <p:ph type="title"/>
          </p:nvPr>
        </p:nvSpPr>
        <p:spPr/>
        <p:txBody>
          <a:bodyPr/>
          <a:lstStyle/>
          <a:p>
            <a:r>
              <a:rPr lang="en-US" dirty="0"/>
              <a:t>Focusing the Lens: Farm to Fork</a:t>
            </a:r>
          </a:p>
        </p:txBody>
      </p:sp>
      <p:sp>
        <p:nvSpPr>
          <p:cNvPr id="3" name="Content Placeholder 2">
            <a:extLst>
              <a:ext uri="{FF2B5EF4-FFF2-40B4-BE49-F238E27FC236}">
                <a16:creationId xmlns:a16="http://schemas.microsoft.com/office/drawing/2014/main" id="{ED9D1527-F306-8B56-E2C9-4EFB9F6767B5}"/>
              </a:ext>
            </a:extLst>
          </p:cNvPr>
          <p:cNvSpPr>
            <a:spLocks noGrp="1"/>
          </p:cNvSpPr>
          <p:nvPr>
            <p:ph idx="1"/>
          </p:nvPr>
        </p:nvSpPr>
        <p:spPr>
          <a:xfrm>
            <a:off x="953811" y="3163824"/>
            <a:ext cx="21410889" cy="8925520"/>
          </a:xfrm>
        </p:spPr>
        <p:txBody>
          <a:bodyPr/>
          <a:lstStyle/>
          <a:p>
            <a:pPr marL="0" indent="0">
              <a:buNone/>
            </a:pPr>
            <a:r>
              <a:rPr lang="en-US" sz="4800" dirty="0"/>
              <a:t>The journey from farm to fork is regulated at every step. </a:t>
            </a:r>
          </a:p>
          <a:p>
            <a:pPr marL="0" indent="0">
              <a:buNone/>
            </a:pPr>
            <a:r>
              <a:rPr lang="en-US" sz="4800" dirty="0"/>
              <a:t>As entrepreneurs, your legal duties extend far </a:t>
            </a:r>
            <a:r>
              <a:rPr lang="en-US" sz="4800" i="1" dirty="0"/>
              <a:t>beyond</a:t>
            </a:r>
            <a:r>
              <a:rPr lang="en-US" sz="4800" dirty="0"/>
              <a:t> simple business registration—they encompass:</a:t>
            </a:r>
          </a:p>
          <a:p>
            <a:pPr marL="914400" indent="-914400">
              <a:buFont typeface="+mj-lt"/>
              <a:buAutoNum type="arabicPeriod"/>
            </a:pPr>
            <a:r>
              <a:rPr lang="en-US" sz="4800" dirty="0"/>
              <a:t>Soil &amp; Water: Environmental laws and land use permits.</a:t>
            </a:r>
          </a:p>
          <a:p>
            <a:pPr marL="914400" indent="-914400">
              <a:buFont typeface="+mj-lt"/>
              <a:buAutoNum type="arabicPeriod"/>
            </a:pPr>
            <a:r>
              <a:rPr lang="en-US" sz="4800" dirty="0"/>
              <a:t>Product Handling: Food safety standards (GAP, GMP, Cottage Food).</a:t>
            </a:r>
          </a:p>
          <a:p>
            <a:pPr marL="914400" indent="-914400">
              <a:buFont typeface="+mj-lt"/>
              <a:buAutoNum type="arabicPeriod"/>
            </a:pPr>
            <a:r>
              <a:rPr lang="en-US" sz="4800" dirty="0"/>
              <a:t>Distribution: Contract certainty and liability for transport.</a:t>
            </a:r>
          </a:p>
        </p:txBody>
      </p:sp>
      <p:sp>
        <p:nvSpPr>
          <p:cNvPr id="4" name="Slide Number Placeholder 3">
            <a:extLst>
              <a:ext uri="{FF2B5EF4-FFF2-40B4-BE49-F238E27FC236}">
                <a16:creationId xmlns:a16="http://schemas.microsoft.com/office/drawing/2014/main" id="{57184CBF-299D-8C8B-25A1-638F543D3FBC}"/>
              </a:ext>
            </a:extLst>
          </p:cNvPr>
          <p:cNvSpPr>
            <a:spLocks noGrp="1"/>
          </p:cNvSpPr>
          <p:nvPr>
            <p:ph type="sldNum" sz="quarter" idx="4"/>
          </p:nvPr>
        </p:nvSpPr>
        <p:spPr/>
        <p:txBody>
          <a:bodyPr/>
          <a:lstStyle/>
          <a:p>
            <a:fld id="{5D421B75-32F1-3341-9ED0-64265A793BE3}" type="slidenum">
              <a:rPr lang="en-US" smtClean="0"/>
              <a:pPr/>
              <a:t>14</a:t>
            </a:fld>
            <a:endParaRPr lang="en-US" dirty="0"/>
          </a:p>
        </p:txBody>
      </p:sp>
    </p:spTree>
    <p:extLst>
      <p:ext uri="{BB962C8B-B14F-4D97-AF65-F5344CB8AC3E}">
        <p14:creationId xmlns:p14="http://schemas.microsoft.com/office/powerpoint/2010/main" val="277335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2BC0C-29F3-3EA9-6E46-F6C7246287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312DF-DB9C-F944-7632-1CF5AAAE1949}"/>
              </a:ext>
            </a:extLst>
          </p:cNvPr>
          <p:cNvSpPr>
            <a:spLocks noGrp="1"/>
          </p:cNvSpPr>
          <p:nvPr>
            <p:ph type="title"/>
          </p:nvPr>
        </p:nvSpPr>
        <p:spPr/>
        <p:txBody>
          <a:bodyPr/>
          <a:lstStyle/>
          <a:p>
            <a:r>
              <a:rPr lang="en-US" dirty="0"/>
              <a:t>Federal Regulations in Agribusiness</a:t>
            </a:r>
          </a:p>
        </p:txBody>
      </p:sp>
      <p:sp>
        <p:nvSpPr>
          <p:cNvPr id="3" name="Content Placeholder 2">
            <a:extLst>
              <a:ext uri="{FF2B5EF4-FFF2-40B4-BE49-F238E27FC236}">
                <a16:creationId xmlns:a16="http://schemas.microsoft.com/office/drawing/2014/main" id="{AA76A56D-C7EA-FBA0-9000-B73C394EB8ED}"/>
              </a:ext>
            </a:extLst>
          </p:cNvPr>
          <p:cNvSpPr>
            <a:spLocks noGrp="1"/>
          </p:cNvSpPr>
          <p:nvPr>
            <p:ph idx="1"/>
          </p:nvPr>
        </p:nvSpPr>
        <p:spPr>
          <a:xfrm>
            <a:off x="953811" y="3163824"/>
            <a:ext cx="15029139" cy="8371523"/>
          </a:xfrm>
        </p:spPr>
        <p:txBody>
          <a:bodyPr/>
          <a:lstStyle/>
          <a:p>
            <a:pPr marL="0" indent="0">
              <a:spcBef>
                <a:spcPts val="0"/>
              </a:spcBef>
              <a:buNone/>
            </a:pPr>
            <a:r>
              <a:rPr lang="en-US" sz="2800" b="1" i="1" dirty="0"/>
              <a:t>Let’s consider that food and agriculture is one of the most heavily regulated industries in the world.</a:t>
            </a:r>
          </a:p>
          <a:p>
            <a:pPr marL="0" indent="0">
              <a:spcBef>
                <a:spcPts val="0"/>
              </a:spcBef>
              <a:buNone/>
            </a:pPr>
            <a:endParaRPr lang="en-US" sz="2800" dirty="0"/>
          </a:p>
          <a:p>
            <a:pPr marL="0" indent="0">
              <a:spcBef>
                <a:spcPts val="0"/>
              </a:spcBef>
              <a:buNone/>
            </a:pPr>
            <a:r>
              <a:rPr lang="en-US" sz="2800" b="1" u="sng" dirty="0"/>
              <a:t>US Department of Agriculture (USDA)</a:t>
            </a:r>
          </a:p>
          <a:p>
            <a:pPr>
              <a:spcBef>
                <a:spcPts val="0"/>
              </a:spcBef>
            </a:pPr>
            <a:r>
              <a:rPr lang="en-US" sz="2800" dirty="0"/>
              <a:t>Oversees animal-based agriculture</a:t>
            </a:r>
          </a:p>
          <a:p>
            <a:pPr>
              <a:spcBef>
                <a:spcPts val="0"/>
              </a:spcBef>
            </a:pPr>
            <a:r>
              <a:rPr lang="en-US" sz="2800" dirty="0"/>
              <a:t>Sets meat price limits and inspects quality</a:t>
            </a:r>
          </a:p>
          <a:p>
            <a:pPr>
              <a:spcBef>
                <a:spcPts val="0"/>
              </a:spcBef>
            </a:pPr>
            <a:r>
              <a:rPr lang="en-US" sz="2800" dirty="0"/>
              <a:t>Regulates food safety for perishables</a:t>
            </a:r>
          </a:p>
          <a:p>
            <a:pPr>
              <a:spcBef>
                <a:spcPts val="0"/>
              </a:spcBef>
            </a:pPr>
            <a:r>
              <a:rPr lang="en-US" sz="2800" dirty="0"/>
              <a:t>Establishes dietary regulations</a:t>
            </a:r>
          </a:p>
          <a:p>
            <a:pPr marL="0" indent="0">
              <a:spcBef>
                <a:spcPts val="0"/>
              </a:spcBef>
              <a:buNone/>
            </a:pPr>
            <a:endParaRPr lang="en-US" sz="2800" dirty="0"/>
          </a:p>
          <a:p>
            <a:pPr marL="0" indent="0">
              <a:spcBef>
                <a:spcPts val="0"/>
              </a:spcBef>
              <a:buNone/>
            </a:pPr>
            <a:r>
              <a:rPr lang="en-US" sz="2800" b="1" u="sng" dirty="0"/>
              <a:t>Environmental Protection Agency (EPA)</a:t>
            </a:r>
          </a:p>
          <a:p>
            <a:pPr>
              <a:spcBef>
                <a:spcPts val="0"/>
              </a:spcBef>
            </a:pPr>
            <a:r>
              <a:rPr lang="en-US" sz="2800" dirty="0"/>
              <a:t>Guides use of agricultural chemicals and pesticides</a:t>
            </a:r>
          </a:p>
          <a:p>
            <a:pPr>
              <a:spcBef>
                <a:spcPts val="0"/>
              </a:spcBef>
            </a:pPr>
            <a:r>
              <a:rPr lang="en-US" sz="2800" dirty="0"/>
              <a:t>Enforces Clean Water Act, Clean Air Act, and Federal Insecticide, Fungicide and Rodenticide Act</a:t>
            </a:r>
          </a:p>
          <a:p>
            <a:pPr marL="0" indent="0">
              <a:spcBef>
                <a:spcPts val="0"/>
              </a:spcBef>
              <a:buNone/>
            </a:pPr>
            <a:endParaRPr lang="en-US" sz="2800" dirty="0"/>
          </a:p>
          <a:p>
            <a:pPr marL="0" indent="0">
              <a:spcBef>
                <a:spcPts val="0"/>
              </a:spcBef>
              <a:buNone/>
            </a:pPr>
            <a:r>
              <a:rPr lang="en-US" sz="2800" b="1" u="sng" dirty="0"/>
              <a:t>Food and Drug Administration (FDA)</a:t>
            </a:r>
          </a:p>
          <a:p>
            <a:pPr>
              <a:spcBef>
                <a:spcPts val="0"/>
              </a:spcBef>
            </a:pPr>
            <a:r>
              <a:rPr lang="en-US" sz="2800" dirty="0"/>
              <a:t>Regulates most food products (except meat and some animal products)</a:t>
            </a:r>
          </a:p>
          <a:p>
            <a:pPr>
              <a:spcBef>
                <a:spcPts val="0"/>
              </a:spcBef>
            </a:pPr>
            <a:r>
              <a:rPr lang="en-US" sz="2800" dirty="0"/>
              <a:t>Oversees growing, harvesting, processing, packaging, storing, and transporting of food</a:t>
            </a:r>
          </a:p>
          <a:p>
            <a:pPr>
              <a:spcBef>
                <a:spcPts val="0"/>
              </a:spcBef>
            </a:pPr>
            <a:r>
              <a:rPr lang="en-US" sz="2800" dirty="0"/>
              <a:t>Has authority to mandate food recalls</a:t>
            </a:r>
          </a:p>
        </p:txBody>
      </p:sp>
      <p:sp>
        <p:nvSpPr>
          <p:cNvPr id="4" name="Slide Number Placeholder 3">
            <a:extLst>
              <a:ext uri="{FF2B5EF4-FFF2-40B4-BE49-F238E27FC236}">
                <a16:creationId xmlns:a16="http://schemas.microsoft.com/office/drawing/2014/main" id="{A014BBA2-C567-0E42-38F1-03AA48E34D85}"/>
              </a:ext>
            </a:extLst>
          </p:cNvPr>
          <p:cNvSpPr>
            <a:spLocks noGrp="1"/>
          </p:cNvSpPr>
          <p:nvPr>
            <p:ph type="sldNum" sz="quarter" idx="4"/>
          </p:nvPr>
        </p:nvSpPr>
        <p:spPr/>
        <p:txBody>
          <a:bodyPr/>
          <a:lstStyle/>
          <a:p>
            <a:fld id="{5D421B75-32F1-3341-9ED0-64265A793BE3}" type="slidenum">
              <a:rPr lang="en-US" smtClean="0"/>
              <a:pPr/>
              <a:t>15</a:t>
            </a:fld>
            <a:endParaRPr lang="en-US" dirty="0"/>
          </a:p>
        </p:txBody>
      </p:sp>
      <p:grpSp>
        <p:nvGrpSpPr>
          <p:cNvPr id="5" name="Group 4">
            <a:extLst>
              <a:ext uri="{FF2B5EF4-FFF2-40B4-BE49-F238E27FC236}">
                <a16:creationId xmlns:a16="http://schemas.microsoft.com/office/drawing/2014/main" id="{131EB490-2144-35C1-E783-14233AB92538}"/>
              </a:ext>
            </a:extLst>
          </p:cNvPr>
          <p:cNvGrpSpPr/>
          <p:nvPr/>
        </p:nvGrpSpPr>
        <p:grpSpPr>
          <a:xfrm>
            <a:off x="16649700" y="4299550"/>
            <a:ext cx="6214263" cy="5587400"/>
            <a:chOff x="6430976" y="2067573"/>
            <a:chExt cx="4635918" cy="4109390"/>
          </a:xfrm>
        </p:grpSpPr>
        <p:pic>
          <p:nvPicPr>
            <p:cNvPr id="6" name="Picture 2">
              <a:extLst>
                <a:ext uri="{FF2B5EF4-FFF2-40B4-BE49-F238E27FC236}">
                  <a16:creationId xmlns:a16="http://schemas.microsoft.com/office/drawing/2014/main" id="{6500BABB-2C7B-5C27-7F3E-94DA733FD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976" y="2242686"/>
              <a:ext cx="2595919" cy="17656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54BF14F-FAC9-5C24-8F37-908E2CBD9D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77" r="15137"/>
            <a:stretch/>
          </p:blipFill>
          <p:spPr bwMode="auto">
            <a:xfrm>
              <a:off x="9020012" y="2067573"/>
              <a:ext cx="2046882" cy="1940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81D564F5-21DB-EF25-7713-35DF1E8F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095" y="4266261"/>
              <a:ext cx="4630799" cy="19107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3887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A99C7-B7F7-1937-C808-B9602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2E0A4-8F7E-B0A7-FC9F-2DF8A11DCCA0}"/>
              </a:ext>
            </a:extLst>
          </p:cNvPr>
          <p:cNvSpPr>
            <a:spLocks noGrp="1"/>
          </p:cNvSpPr>
          <p:nvPr>
            <p:ph type="title"/>
          </p:nvPr>
        </p:nvSpPr>
        <p:spPr>
          <a:xfrm>
            <a:off x="953811" y="1235092"/>
            <a:ext cx="22486758" cy="1292662"/>
          </a:xfrm>
        </p:spPr>
        <p:txBody>
          <a:bodyPr/>
          <a:lstStyle/>
          <a:p>
            <a:r>
              <a:rPr lang="en-US" sz="7200" dirty="0"/>
              <a:t>Each Venture Phase is Affected in Different Ways</a:t>
            </a:r>
          </a:p>
        </p:txBody>
      </p:sp>
      <p:sp>
        <p:nvSpPr>
          <p:cNvPr id="3" name="Content Placeholder 2">
            <a:extLst>
              <a:ext uri="{FF2B5EF4-FFF2-40B4-BE49-F238E27FC236}">
                <a16:creationId xmlns:a16="http://schemas.microsoft.com/office/drawing/2014/main" id="{68D1D2D7-B63A-7545-7384-95E2D3BA2E39}"/>
              </a:ext>
            </a:extLst>
          </p:cNvPr>
          <p:cNvSpPr>
            <a:spLocks noGrp="1"/>
          </p:cNvSpPr>
          <p:nvPr>
            <p:ph idx="1"/>
          </p:nvPr>
        </p:nvSpPr>
        <p:spPr>
          <a:xfrm>
            <a:off x="953811" y="3163824"/>
            <a:ext cx="22486758" cy="8525411"/>
          </a:xfrm>
        </p:spPr>
        <p:txBody>
          <a:bodyPr/>
          <a:lstStyle/>
          <a:p>
            <a:pPr marL="742950" indent="-742950">
              <a:buFont typeface="+mj-lt"/>
              <a:buAutoNum type="arabicPeriod"/>
            </a:pPr>
            <a:r>
              <a:rPr lang="en-US" sz="4400" b="1" dirty="0"/>
              <a:t>Inception</a:t>
            </a:r>
            <a:r>
              <a:rPr lang="en-US" sz="4400" dirty="0"/>
              <a:t> of the Venture:</a:t>
            </a:r>
          </a:p>
          <a:p>
            <a:pPr lvl="1"/>
            <a:r>
              <a:rPr lang="en-US" sz="4000" dirty="0"/>
              <a:t>Choosing the right legal structure (LLC, S-Corp, Partnership)</a:t>
            </a:r>
          </a:p>
          <a:p>
            <a:pPr lvl="1"/>
            <a:r>
              <a:rPr lang="en-US" sz="4000" dirty="0"/>
              <a:t>Permitting for specific operations (e.g., wastewater, on-farm sales, commercial kitchen use).</a:t>
            </a:r>
          </a:p>
          <a:p>
            <a:pPr marL="742950" indent="-742950">
              <a:buFont typeface="+mj-lt"/>
              <a:buAutoNum type="arabicPeriod"/>
            </a:pPr>
            <a:r>
              <a:rPr lang="en-US" sz="4400" b="1" dirty="0"/>
              <a:t>Ongoing</a:t>
            </a:r>
            <a:r>
              <a:rPr lang="en-US" sz="4400" dirty="0"/>
              <a:t> Venture:</a:t>
            </a:r>
          </a:p>
          <a:p>
            <a:pPr lvl="1"/>
            <a:r>
              <a:rPr lang="en-US" sz="4000" dirty="0"/>
              <a:t>Regulatory Compliance (Pesticide use, zoning, water rights).</a:t>
            </a:r>
          </a:p>
          <a:p>
            <a:pPr lvl="1"/>
            <a:r>
              <a:rPr lang="en-US" sz="4000" dirty="0"/>
              <a:t>Contract Certainty (Dealing with volatile commodity prices).</a:t>
            </a:r>
          </a:p>
          <a:p>
            <a:pPr lvl="1"/>
            <a:r>
              <a:rPr lang="en-US" sz="4000" dirty="0"/>
              <a:t>Labor Laws (Seasonal and migrant workforce regulations).</a:t>
            </a:r>
          </a:p>
          <a:p>
            <a:pPr marL="742950" indent="-742950">
              <a:buFont typeface="+mj-lt"/>
              <a:buAutoNum type="arabicPeriod"/>
            </a:pPr>
            <a:r>
              <a:rPr lang="en-US" sz="4400" b="1" dirty="0"/>
              <a:t>Growth</a:t>
            </a:r>
            <a:r>
              <a:rPr lang="en-US" sz="4400" dirty="0"/>
              <a:t> and Continuity:</a:t>
            </a:r>
          </a:p>
          <a:p>
            <a:pPr lvl="1"/>
            <a:r>
              <a:rPr lang="en-US" sz="4000" dirty="0"/>
              <a:t>Intellectual Property (Brand trademarks, unique seed varieties).</a:t>
            </a:r>
          </a:p>
          <a:p>
            <a:pPr lvl="1"/>
            <a:r>
              <a:rPr lang="en-US" sz="4000" dirty="0"/>
              <a:t>Succession Planning (Estate planning for the farm/business).</a:t>
            </a:r>
          </a:p>
        </p:txBody>
      </p:sp>
      <p:sp>
        <p:nvSpPr>
          <p:cNvPr id="4" name="Slide Number Placeholder 3">
            <a:extLst>
              <a:ext uri="{FF2B5EF4-FFF2-40B4-BE49-F238E27FC236}">
                <a16:creationId xmlns:a16="http://schemas.microsoft.com/office/drawing/2014/main" id="{B03FABC7-E334-1D80-A691-C3D411F4609B}"/>
              </a:ext>
            </a:extLst>
          </p:cNvPr>
          <p:cNvSpPr>
            <a:spLocks noGrp="1"/>
          </p:cNvSpPr>
          <p:nvPr>
            <p:ph type="sldNum" sz="quarter" idx="4"/>
          </p:nvPr>
        </p:nvSpPr>
        <p:spPr/>
        <p:txBody>
          <a:bodyPr/>
          <a:lstStyle/>
          <a:p>
            <a:fld id="{5D421B75-32F1-3341-9ED0-64265A793BE3}" type="slidenum">
              <a:rPr lang="en-US" smtClean="0"/>
              <a:pPr/>
              <a:t>16</a:t>
            </a:fld>
            <a:endParaRPr lang="en-US" dirty="0"/>
          </a:p>
        </p:txBody>
      </p:sp>
    </p:spTree>
    <p:extLst>
      <p:ext uri="{BB962C8B-B14F-4D97-AF65-F5344CB8AC3E}">
        <p14:creationId xmlns:p14="http://schemas.microsoft.com/office/powerpoint/2010/main" val="354123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ACA0-198E-7A2E-EF18-9468CE8911BF}"/>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5518710C-B5C9-A50F-47A9-58508D305DA4}"/>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dirty="0"/>
              <a:t>Regulatory Compliance</a:t>
            </a:r>
          </a:p>
          <a:p>
            <a:pPr marL="914400" indent="-914400">
              <a:buFont typeface="+mj-lt"/>
              <a:buAutoNum type="arabicPeriod"/>
            </a:pPr>
            <a:r>
              <a:rPr lang="en-US" dirty="0"/>
              <a:t>Food Safety and Liability</a:t>
            </a:r>
          </a:p>
          <a:p>
            <a:pPr marL="914400" indent="-914400">
              <a:buFont typeface="+mj-lt"/>
              <a:buAutoNum type="arabicPeriod"/>
            </a:pPr>
            <a:r>
              <a:rPr lang="en-US" dirty="0"/>
              <a:t>Contract Law &amp; Supply Chains</a:t>
            </a:r>
          </a:p>
          <a:p>
            <a:pPr marL="914400" indent="-914400">
              <a:buFont typeface="+mj-lt"/>
              <a:buAutoNum type="arabicPeriod"/>
            </a:pPr>
            <a:r>
              <a:rPr lang="en-US" dirty="0"/>
              <a:t>Cottage Food Laws</a:t>
            </a:r>
          </a:p>
          <a:p>
            <a:pPr marL="914400" indent="-914400">
              <a:buFont typeface="+mj-lt"/>
              <a:buAutoNum type="arabicPeriod"/>
            </a:pPr>
            <a:r>
              <a:rPr lang="en-US" dirty="0"/>
              <a:t>Estate and Business Planning</a:t>
            </a:r>
          </a:p>
          <a:p>
            <a:endParaRPr lang="en-US" dirty="0"/>
          </a:p>
        </p:txBody>
      </p:sp>
      <p:sp>
        <p:nvSpPr>
          <p:cNvPr id="4" name="Slide Number Placeholder 3">
            <a:extLst>
              <a:ext uri="{FF2B5EF4-FFF2-40B4-BE49-F238E27FC236}">
                <a16:creationId xmlns:a16="http://schemas.microsoft.com/office/drawing/2014/main" id="{A7313C94-5055-2177-E6D3-D26F096DB107}"/>
              </a:ext>
            </a:extLst>
          </p:cNvPr>
          <p:cNvSpPr>
            <a:spLocks noGrp="1"/>
          </p:cNvSpPr>
          <p:nvPr>
            <p:ph type="sldNum" sz="quarter" idx="4"/>
          </p:nvPr>
        </p:nvSpPr>
        <p:spPr/>
        <p:txBody>
          <a:bodyPr/>
          <a:lstStyle/>
          <a:p>
            <a:fld id="{5D421B75-32F1-3341-9ED0-64265A793BE3}" type="slidenum">
              <a:rPr lang="en-US" smtClean="0"/>
              <a:pPr/>
              <a:t>17</a:t>
            </a:fld>
            <a:endParaRPr lang="en-US" dirty="0"/>
          </a:p>
        </p:txBody>
      </p:sp>
    </p:spTree>
    <p:extLst>
      <p:ext uri="{BB962C8B-B14F-4D97-AF65-F5344CB8AC3E}">
        <p14:creationId xmlns:p14="http://schemas.microsoft.com/office/powerpoint/2010/main" val="136689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2964D-248D-CEC4-BE6B-ACEF1B0C2E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B0C52-5F10-80E4-5707-7B80FC6B0F29}"/>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DA97B8F8-3154-FBD5-7B7B-79B31385BEF6}"/>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b="1" dirty="0"/>
              <a:t>Regulatory Compliance</a:t>
            </a:r>
          </a:p>
          <a:p>
            <a:pPr marL="914400" indent="-914400">
              <a:buFont typeface="+mj-lt"/>
              <a:buAutoNum type="arabicPeriod"/>
            </a:pPr>
            <a:r>
              <a:rPr lang="en-US" dirty="0">
                <a:solidFill>
                  <a:schemeClr val="bg1">
                    <a:lumMod val="85000"/>
                  </a:schemeClr>
                </a:solidFill>
              </a:rPr>
              <a:t>Food Safety and Liability</a:t>
            </a:r>
          </a:p>
          <a:p>
            <a:pPr marL="914400" indent="-914400">
              <a:buFont typeface="+mj-lt"/>
              <a:buAutoNum type="arabicPeriod"/>
            </a:pPr>
            <a:r>
              <a:rPr lang="en-US" dirty="0">
                <a:solidFill>
                  <a:schemeClr val="bg1">
                    <a:lumMod val="85000"/>
                  </a:schemeClr>
                </a:solidFill>
              </a:rPr>
              <a:t>Contract Law &amp; Supply Chains</a:t>
            </a:r>
          </a:p>
          <a:p>
            <a:pPr marL="914400" indent="-914400">
              <a:buFont typeface="+mj-lt"/>
              <a:buAutoNum type="arabicPeriod"/>
            </a:pPr>
            <a:r>
              <a:rPr lang="en-US" dirty="0">
                <a:solidFill>
                  <a:schemeClr val="bg1">
                    <a:lumMod val="85000"/>
                  </a:schemeClr>
                </a:solidFill>
              </a:rPr>
              <a:t>Cottage Food Laws</a:t>
            </a:r>
          </a:p>
          <a:p>
            <a:pPr marL="914400" indent="-914400">
              <a:buFont typeface="+mj-lt"/>
              <a:buAutoNum type="arabicPeriod"/>
            </a:pPr>
            <a:r>
              <a:rPr lang="en-US" dirty="0">
                <a:solidFill>
                  <a:schemeClr val="bg1">
                    <a:lumMod val="85000"/>
                  </a:schemeClr>
                </a:solidFill>
              </a:rPr>
              <a:t>Estate and Business Planning</a:t>
            </a:r>
          </a:p>
          <a:p>
            <a:endParaRPr lang="en-US" dirty="0"/>
          </a:p>
        </p:txBody>
      </p:sp>
      <p:sp>
        <p:nvSpPr>
          <p:cNvPr id="4" name="Slide Number Placeholder 3">
            <a:extLst>
              <a:ext uri="{FF2B5EF4-FFF2-40B4-BE49-F238E27FC236}">
                <a16:creationId xmlns:a16="http://schemas.microsoft.com/office/drawing/2014/main" id="{912BB6A7-E865-F78F-D662-CBCE9D2BCBF8}"/>
              </a:ext>
            </a:extLst>
          </p:cNvPr>
          <p:cNvSpPr>
            <a:spLocks noGrp="1"/>
          </p:cNvSpPr>
          <p:nvPr>
            <p:ph type="sldNum" sz="quarter" idx="4"/>
          </p:nvPr>
        </p:nvSpPr>
        <p:spPr/>
        <p:txBody>
          <a:bodyPr/>
          <a:lstStyle/>
          <a:p>
            <a:fld id="{5D421B75-32F1-3341-9ED0-64265A793BE3}" type="slidenum">
              <a:rPr lang="en-US" smtClean="0"/>
              <a:pPr/>
              <a:t>18</a:t>
            </a:fld>
            <a:endParaRPr lang="en-US" dirty="0"/>
          </a:p>
        </p:txBody>
      </p:sp>
    </p:spTree>
    <p:extLst>
      <p:ext uri="{BB962C8B-B14F-4D97-AF65-F5344CB8AC3E}">
        <p14:creationId xmlns:p14="http://schemas.microsoft.com/office/powerpoint/2010/main" val="327407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14DB-B727-CB3A-5F21-52B54AA40532}"/>
              </a:ext>
            </a:extLst>
          </p:cNvPr>
          <p:cNvSpPr>
            <a:spLocks noGrp="1"/>
          </p:cNvSpPr>
          <p:nvPr>
            <p:ph type="title"/>
          </p:nvPr>
        </p:nvSpPr>
        <p:spPr>
          <a:xfrm>
            <a:off x="953811" y="1173536"/>
            <a:ext cx="22486758" cy="1415772"/>
          </a:xfrm>
        </p:spPr>
        <p:txBody>
          <a:bodyPr/>
          <a:lstStyle/>
          <a:p>
            <a:r>
              <a:rPr lang="en-US" sz="8000" dirty="0"/>
              <a:t>Adherence to the Laws</a:t>
            </a:r>
          </a:p>
        </p:txBody>
      </p:sp>
      <p:sp>
        <p:nvSpPr>
          <p:cNvPr id="3" name="Content Placeholder 2">
            <a:extLst>
              <a:ext uri="{FF2B5EF4-FFF2-40B4-BE49-F238E27FC236}">
                <a16:creationId xmlns:a16="http://schemas.microsoft.com/office/drawing/2014/main" id="{D53CF289-7D56-1BA9-566B-DD2CD299262F}"/>
              </a:ext>
            </a:extLst>
          </p:cNvPr>
          <p:cNvSpPr>
            <a:spLocks noGrp="1"/>
          </p:cNvSpPr>
          <p:nvPr>
            <p:ph idx="1"/>
          </p:nvPr>
        </p:nvSpPr>
        <p:spPr>
          <a:xfrm>
            <a:off x="953811" y="3163824"/>
            <a:ext cx="22486758" cy="9140964"/>
          </a:xfrm>
        </p:spPr>
        <p:txBody>
          <a:bodyPr/>
          <a:lstStyle/>
          <a:p>
            <a:pPr marL="0" indent="0">
              <a:buNone/>
            </a:pPr>
            <a:r>
              <a:rPr lang="en-US" sz="4800" dirty="0"/>
              <a:t>Food &amp; ag ventures must adhere to a wide range of federal, state, and local laws, including:</a:t>
            </a:r>
          </a:p>
          <a:p>
            <a:r>
              <a:rPr lang="en-US" sz="4800" b="1" dirty="0"/>
              <a:t>Environmental Protection:</a:t>
            </a:r>
            <a:r>
              <a:rPr lang="en-US" sz="4800" dirty="0"/>
              <a:t> </a:t>
            </a:r>
          </a:p>
          <a:p>
            <a:pPr lvl="1"/>
            <a:r>
              <a:rPr lang="en-US" sz="4400" dirty="0"/>
              <a:t>Nutrient management (fertilizer/manure runoff) and water use rights.</a:t>
            </a:r>
          </a:p>
          <a:p>
            <a:r>
              <a:rPr lang="en-US" sz="4800" b="1" dirty="0"/>
              <a:t>Land Use/Zoning:</a:t>
            </a:r>
            <a:r>
              <a:rPr lang="en-US" sz="4800" dirty="0"/>
              <a:t> </a:t>
            </a:r>
          </a:p>
          <a:p>
            <a:pPr lvl="1"/>
            <a:r>
              <a:rPr lang="en-US" sz="4400" dirty="0"/>
              <a:t>Ensuring your property is zoned for the intended activity (e.g., production, on-farm retail, processing).</a:t>
            </a:r>
          </a:p>
          <a:p>
            <a:r>
              <a:rPr lang="en-US" sz="4800" b="1" dirty="0"/>
              <a:t>Labor Laws:</a:t>
            </a:r>
            <a:r>
              <a:rPr lang="en-US" sz="4800" dirty="0"/>
              <a:t> </a:t>
            </a:r>
          </a:p>
          <a:p>
            <a:pPr lvl="1"/>
            <a:r>
              <a:rPr lang="en-US" sz="4400" dirty="0"/>
              <a:t>Managing wage/hour compliance for seasonal workers and compliance with programs like H-2A.</a:t>
            </a:r>
          </a:p>
          <a:p>
            <a:endParaRPr lang="en-US" sz="4800" dirty="0"/>
          </a:p>
        </p:txBody>
      </p:sp>
      <p:sp>
        <p:nvSpPr>
          <p:cNvPr id="4" name="Slide Number Placeholder 3">
            <a:extLst>
              <a:ext uri="{FF2B5EF4-FFF2-40B4-BE49-F238E27FC236}">
                <a16:creationId xmlns:a16="http://schemas.microsoft.com/office/drawing/2014/main" id="{F5EEA231-036C-065C-E6BD-9D695874065A}"/>
              </a:ext>
            </a:extLst>
          </p:cNvPr>
          <p:cNvSpPr>
            <a:spLocks noGrp="1"/>
          </p:cNvSpPr>
          <p:nvPr>
            <p:ph type="sldNum" sz="quarter" idx="4"/>
          </p:nvPr>
        </p:nvSpPr>
        <p:spPr/>
        <p:txBody>
          <a:bodyPr/>
          <a:lstStyle/>
          <a:p>
            <a:fld id="{5D421B75-32F1-3341-9ED0-64265A793BE3}" type="slidenum">
              <a:rPr lang="en-US" smtClean="0"/>
              <a:pPr/>
              <a:t>19</a:t>
            </a:fld>
            <a:endParaRPr lang="en-US" dirty="0"/>
          </a:p>
        </p:txBody>
      </p:sp>
    </p:spTree>
    <p:extLst>
      <p:ext uri="{BB962C8B-B14F-4D97-AF65-F5344CB8AC3E}">
        <p14:creationId xmlns:p14="http://schemas.microsoft.com/office/powerpoint/2010/main" val="112982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4057234"/>
            <a:ext cx="19901577" cy="5601533"/>
          </a:xfrm>
        </p:spPr>
        <p:txBody>
          <a:bodyPr/>
          <a:lstStyle/>
          <a:p>
            <a:r>
              <a:rPr lang="en-US" i="1" dirty="0"/>
              <a:t>We develop our character muscles by overcoming challenges and obstacles.</a:t>
            </a:r>
            <a:br>
              <a:rPr lang="en-US" dirty="0"/>
            </a:br>
            <a:br>
              <a:rPr lang="en-US" sz="4400" dirty="0"/>
            </a:br>
            <a:r>
              <a:rPr lang="en-US" sz="4400" dirty="0"/>
              <a:t>-Steven Covey (Author “The 7 Habits of Highly Effective People”)</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60F7-6920-DA00-8C36-348B2129A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DFCBA-CBE1-3535-A2DE-3EE428C154D3}"/>
              </a:ext>
            </a:extLst>
          </p:cNvPr>
          <p:cNvSpPr>
            <a:spLocks noGrp="1"/>
          </p:cNvSpPr>
          <p:nvPr>
            <p:ph type="title"/>
          </p:nvPr>
        </p:nvSpPr>
        <p:spPr>
          <a:xfrm>
            <a:off x="953811" y="1173536"/>
            <a:ext cx="22486758" cy="1415772"/>
          </a:xfrm>
        </p:spPr>
        <p:txBody>
          <a:bodyPr/>
          <a:lstStyle/>
          <a:p>
            <a:r>
              <a:rPr lang="en-US" sz="8000" dirty="0"/>
              <a:t>Why It’s Complex and Costly</a:t>
            </a:r>
          </a:p>
        </p:txBody>
      </p:sp>
      <p:sp>
        <p:nvSpPr>
          <p:cNvPr id="3" name="Content Placeholder 2">
            <a:extLst>
              <a:ext uri="{FF2B5EF4-FFF2-40B4-BE49-F238E27FC236}">
                <a16:creationId xmlns:a16="http://schemas.microsoft.com/office/drawing/2014/main" id="{723800CE-C4DA-4B67-2D62-A910144AF94F}"/>
              </a:ext>
            </a:extLst>
          </p:cNvPr>
          <p:cNvSpPr>
            <a:spLocks noGrp="1"/>
          </p:cNvSpPr>
          <p:nvPr>
            <p:ph idx="1"/>
          </p:nvPr>
        </p:nvSpPr>
        <p:spPr>
          <a:xfrm>
            <a:off x="953811" y="3163824"/>
            <a:ext cx="22486758" cy="6678751"/>
          </a:xfrm>
        </p:spPr>
        <p:txBody>
          <a:bodyPr/>
          <a:lstStyle/>
          <a:p>
            <a:r>
              <a:rPr lang="en-US" dirty="0"/>
              <a:t>The rules often vary dramatically by jurisdiction. </a:t>
            </a:r>
          </a:p>
          <a:p>
            <a:pPr lvl="1"/>
            <a:r>
              <a:rPr lang="en-US" dirty="0"/>
              <a:t>For example, a new poultry operation must navigate USDA </a:t>
            </a:r>
            <a:r>
              <a:rPr lang="en-US" b="1" dirty="0"/>
              <a:t>inspection</a:t>
            </a:r>
            <a:r>
              <a:rPr lang="en-US" dirty="0"/>
              <a:t> rules, EPA (water discharge) </a:t>
            </a:r>
            <a:r>
              <a:rPr lang="en-US" b="1" dirty="0"/>
              <a:t>permits</a:t>
            </a:r>
            <a:r>
              <a:rPr lang="en-US" dirty="0"/>
              <a:t>, and local </a:t>
            </a:r>
            <a:r>
              <a:rPr lang="en-US" b="1" dirty="0"/>
              <a:t>zoning</a:t>
            </a:r>
            <a:r>
              <a:rPr lang="en-US" dirty="0"/>
              <a:t> (noise and odor control) rules, turning a single project into a multi-agency compliance effort.</a:t>
            </a:r>
          </a:p>
          <a:p>
            <a:pPr lvl="1"/>
            <a:r>
              <a:rPr lang="en-US" dirty="0"/>
              <a:t>In Colorado, the employees of the </a:t>
            </a:r>
            <a:r>
              <a:rPr lang="en-US" dirty="0">
                <a:hlinkClick r:id="rId2"/>
              </a:rPr>
              <a:t>State Board of Stock Inspection</a:t>
            </a:r>
            <a:r>
              <a:rPr lang="en-US" dirty="0"/>
              <a:t> are charged with protecting the Colorado livestock industry. </a:t>
            </a:r>
          </a:p>
          <a:p>
            <a:endParaRPr lang="en-US" dirty="0"/>
          </a:p>
        </p:txBody>
      </p:sp>
      <p:sp>
        <p:nvSpPr>
          <p:cNvPr id="4" name="Slide Number Placeholder 3">
            <a:extLst>
              <a:ext uri="{FF2B5EF4-FFF2-40B4-BE49-F238E27FC236}">
                <a16:creationId xmlns:a16="http://schemas.microsoft.com/office/drawing/2014/main" id="{8519D23E-192F-39E5-6E8A-39AB6621AD44}"/>
              </a:ext>
            </a:extLst>
          </p:cNvPr>
          <p:cNvSpPr>
            <a:spLocks noGrp="1"/>
          </p:cNvSpPr>
          <p:nvPr>
            <p:ph type="sldNum" sz="quarter" idx="4"/>
          </p:nvPr>
        </p:nvSpPr>
        <p:spPr/>
        <p:txBody>
          <a:bodyPr/>
          <a:lstStyle/>
          <a:p>
            <a:fld id="{5D421B75-32F1-3341-9ED0-64265A793BE3}" type="slidenum">
              <a:rPr lang="en-US" smtClean="0"/>
              <a:pPr/>
              <a:t>20</a:t>
            </a:fld>
            <a:endParaRPr lang="en-US" dirty="0"/>
          </a:p>
        </p:txBody>
      </p:sp>
    </p:spTree>
    <p:extLst>
      <p:ext uri="{BB962C8B-B14F-4D97-AF65-F5344CB8AC3E}">
        <p14:creationId xmlns:p14="http://schemas.microsoft.com/office/powerpoint/2010/main" val="325260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1007B-47A9-50D4-1981-742FCB7BE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F44DA-FEF8-B541-488B-4EBF256D1EB9}"/>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19A47918-EF8B-C1F2-C71F-15491F7D3E05}"/>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dirty="0">
                <a:solidFill>
                  <a:schemeClr val="bg1">
                    <a:lumMod val="85000"/>
                  </a:schemeClr>
                </a:solidFill>
              </a:rPr>
              <a:t>Regulatory Compliance</a:t>
            </a:r>
          </a:p>
          <a:p>
            <a:pPr marL="914400" indent="-914400">
              <a:buFont typeface="+mj-lt"/>
              <a:buAutoNum type="arabicPeriod"/>
            </a:pPr>
            <a:r>
              <a:rPr lang="en-US" b="1" dirty="0"/>
              <a:t>Food Safety and Liability</a:t>
            </a:r>
          </a:p>
          <a:p>
            <a:pPr marL="914400" indent="-914400">
              <a:buFont typeface="+mj-lt"/>
              <a:buAutoNum type="arabicPeriod"/>
            </a:pPr>
            <a:r>
              <a:rPr lang="en-US" dirty="0">
                <a:solidFill>
                  <a:schemeClr val="bg1">
                    <a:lumMod val="85000"/>
                  </a:schemeClr>
                </a:solidFill>
              </a:rPr>
              <a:t>Contract Law &amp; Supply Chains</a:t>
            </a:r>
          </a:p>
          <a:p>
            <a:pPr marL="914400" indent="-914400">
              <a:buFont typeface="+mj-lt"/>
              <a:buAutoNum type="arabicPeriod"/>
            </a:pPr>
            <a:r>
              <a:rPr lang="en-US" dirty="0">
                <a:solidFill>
                  <a:schemeClr val="bg1">
                    <a:lumMod val="85000"/>
                  </a:schemeClr>
                </a:solidFill>
              </a:rPr>
              <a:t>Cottage Food Laws</a:t>
            </a:r>
          </a:p>
          <a:p>
            <a:pPr marL="914400" indent="-914400">
              <a:buFont typeface="+mj-lt"/>
              <a:buAutoNum type="arabicPeriod"/>
            </a:pPr>
            <a:r>
              <a:rPr lang="en-US" dirty="0">
                <a:solidFill>
                  <a:schemeClr val="bg1">
                    <a:lumMod val="85000"/>
                  </a:schemeClr>
                </a:solidFill>
              </a:rPr>
              <a:t>Estate and Business Planning</a:t>
            </a:r>
          </a:p>
          <a:p>
            <a:endParaRPr lang="en-US" dirty="0"/>
          </a:p>
        </p:txBody>
      </p:sp>
      <p:sp>
        <p:nvSpPr>
          <p:cNvPr id="4" name="Slide Number Placeholder 3">
            <a:extLst>
              <a:ext uri="{FF2B5EF4-FFF2-40B4-BE49-F238E27FC236}">
                <a16:creationId xmlns:a16="http://schemas.microsoft.com/office/drawing/2014/main" id="{BE3C86BB-075C-3B64-1A81-3822C825D361}"/>
              </a:ext>
            </a:extLst>
          </p:cNvPr>
          <p:cNvSpPr>
            <a:spLocks noGrp="1"/>
          </p:cNvSpPr>
          <p:nvPr>
            <p:ph type="sldNum" sz="quarter" idx="4"/>
          </p:nvPr>
        </p:nvSpPr>
        <p:spPr/>
        <p:txBody>
          <a:bodyPr/>
          <a:lstStyle/>
          <a:p>
            <a:fld id="{5D421B75-32F1-3341-9ED0-64265A793BE3}" type="slidenum">
              <a:rPr lang="en-US" smtClean="0"/>
              <a:pPr/>
              <a:t>21</a:t>
            </a:fld>
            <a:endParaRPr lang="en-US" dirty="0"/>
          </a:p>
        </p:txBody>
      </p:sp>
    </p:spTree>
    <p:extLst>
      <p:ext uri="{BB962C8B-B14F-4D97-AF65-F5344CB8AC3E}">
        <p14:creationId xmlns:p14="http://schemas.microsoft.com/office/powerpoint/2010/main" val="2709059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E679-D7C5-1AEC-0D3B-FBA5B8842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B4A383-A46C-59B4-F3AF-BDA997E96D0E}"/>
              </a:ext>
            </a:extLst>
          </p:cNvPr>
          <p:cNvSpPr>
            <a:spLocks noGrp="1"/>
          </p:cNvSpPr>
          <p:nvPr>
            <p:ph type="title"/>
          </p:nvPr>
        </p:nvSpPr>
        <p:spPr>
          <a:xfrm>
            <a:off x="953811" y="1173536"/>
            <a:ext cx="22486758" cy="1415772"/>
          </a:xfrm>
        </p:spPr>
        <p:txBody>
          <a:bodyPr/>
          <a:lstStyle/>
          <a:p>
            <a:r>
              <a:rPr lang="en-US" sz="8000" dirty="0"/>
              <a:t>Protecting Consumers and the Business</a:t>
            </a:r>
          </a:p>
        </p:txBody>
      </p:sp>
      <p:sp>
        <p:nvSpPr>
          <p:cNvPr id="3" name="Content Placeholder 2">
            <a:extLst>
              <a:ext uri="{FF2B5EF4-FFF2-40B4-BE49-F238E27FC236}">
                <a16:creationId xmlns:a16="http://schemas.microsoft.com/office/drawing/2014/main" id="{24FABCE3-8589-89BC-44B4-76487A301205}"/>
              </a:ext>
            </a:extLst>
          </p:cNvPr>
          <p:cNvSpPr>
            <a:spLocks noGrp="1"/>
          </p:cNvSpPr>
          <p:nvPr>
            <p:ph idx="1"/>
          </p:nvPr>
        </p:nvSpPr>
        <p:spPr>
          <a:xfrm>
            <a:off x="953811" y="3163824"/>
            <a:ext cx="22486758" cy="8309967"/>
          </a:xfrm>
        </p:spPr>
        <p:txBody>
          <a:bodyPr/>
          <a:lstStyle/>
          <a:p>
            <a:pPr marL="0" indent="0">
              <a:buNone/>
            </a:pPr>
            <a:r>
              <a:rPr lang="en-US" sz="4400" dirty="0"/>
              <a:t>Entrepreneurs must establish robust procedures to ensure product safety and avoid devastating liability.</a:t>
            </a:r>
          </a:p>
          <a:p>
            <a:pPr marL="0" indent="0">
              <a:buNone/>
            </a:pPr>
            <a:endParaRPr lang="en-US" sz="4400" dirty="0"/>
          </a:p>
          <a:p>
            <a:r>
              <a:rPr lang="en-US" sz="4400" b="1" dirty="0"/>
              <a:t>Key Standards</a:t>
            </a:r>
          </a:p>
          <a:p>
            <a:pPr lvl="1"/>
            <a:r>
              <a:rPr lang="en-US" sz="4000" b="1" dirty="0">
                <a:hlinkClick r:id="rId3"/>
              </a:rPr>
              <a:t>Good Agricultural Practices (GAP)</a:t>
            </a:r>
            <a:r>
              <a:rPr lang="en-US" sz="4000" b="1" dirty="0"/>
              <a:t>:</a:t>
            </a:r>
            <a:r>
              <a:rPr lang="en-US" sz="4000" dirty="0"/>
              <a:t> Focuses on farm-level food safety (water quality, worker hygiene, soil amendments).</a:t>
            </a:r>
          </a:p>
          <a:p>
            <a:pPr lvl="1"/>
            <a:r>
              <a:rPr lang="en-US" sz="4000" b="1" dirty="0">
                <a:hlinkClick r:id="rId4"/>
              </a:rPr>
              <a:t>Good Manufacturing Practices (GMP)</a:t>
            </a:r>
            <a:r>
              <a:rPr lang="en-US" sz="4000" b="1" dirty="0"/>
              <a:t>:</a:t>
            </a:r>
            <a:r>
              <a:rPr lang="en-US" sz="4000" dirty="0"/>
              <a:t> Focuses on processing and packing facilities (sanitation, equipment maintenance, pest control).</a:t>
            </a:r>
          </a:p>
          <a:p>
            <a:endParaRPr lang="en-US" sz="4400" dirty="0"/>
          </a:p>
          <a:p>
            <a:r>
              <a:rPr lang="en-US" sz="4400" dirty="0"/>
              <a:t>Generally, these are voluntary, but their effective implementation is often a de facto requirement to participate in the commercial food supply chain.</a:t>
            </a:r>
          </a:p>
        </p:txBody>
      </p:sp>
      <p:sp>
        <p:nvSpPr>
          <p:cNvPr id="4" name="Slide Number Placeholder 3">
            <a:extLst>
              <a:ext uri="{FF2B5EF4-FFF2-40B4-BE49-F238E27FC236}">
                <a16:creationId xmlns:a16="http://schemas.microsoft.com/office/drawing/2014/main" id="{DF871B72-6A3F-C4F4-4AED-F4669B1429F3}"/>
              </a:ext>
            </a:extLst>
          </p:cNvPr>
          <p:cNvSpPr>
            <a:spLocks noGrp="1"/>
          </p:cNvSpPr>
          <p:nvPr>
            <p:ph type="sldNum" sz="quarter" idx="4"/>
          </p:nvPr>
        </p:nvSpPr>
        <p:spPr/>
        <p:txBody>
          <a:bodyPr/>
          <a:lstStyle/>
          <a:p>
            <a:fld id="{5D421B75-32F1-3341-9ED0-64265A793BE3}" type="slidenum">
              <a:rPr lang="en-US" smtClean="0"/>
              <a:pPr/>
              <a:t>22</a:t>
            </a:fld>
            <a:endParaRPr lang="en-US" dirty="0"/>
          </a:p>
        </p:txBody>
      </p:sp>
    </p:spTree>
    <p:extLst>
      <p:ext uri="{BB962C8B-B14F-4D97-AF65-F5344CB8AC3E}">
        <p14:creationId xmlns:p14="http://schemas.microsoft.com/office/powerpoint/2010/main" val="1128171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F9141-19B7-9F99-02D0-BBBEE46A1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F4A20-6243-ADB0-112D-33BA906092A4}"/>
              </a:ext>
            </a:extLst>
          </p:cNvPr>
          <p:cNvSpPr>
            <a:spLocks noGrp="1"/>
          </p:cNvSpPr>
          <p:nvPr>
            <p:ph type="title"/>
          </p:nvPr>
        </p:nvSpPr>
        <p:spPr>
          <a:xfrm>
            <a:off x="953811" y="1173536"/>
            <a:ext cx="22486758" cy="1415772"/>
          </a:xfrm>
        </p:spPr>
        <p:txBody>
          <a:bodyPr/>
          <a:lstStyle/>
          <a:p>
            <a:r>
              <a:rPr lang="en-US" sz="8000" dirty="0"/>
              <a:t>Traceability and Recall</a:t>
            </a:r>
          </a:p>
        </p:txBody>
      </p:sp>
      <p:sp>
        <p:nvSpPr>
          <p:cNvPr id="3" name="Content Placeholder 2">
            <a:extLst>
              <a:ext uri="{FF2B5EF4-FFF2-40B4-BE49-F238E27FC236}">
                <a16:creationId xmlns:a16="http://schemas.microsoft.com/office/drawing/2014/main" id="{7AB0EF0B-19E9-95E0-2592-CA265D8F3BEA}"/>
              </a:ext>
            </a:extLst>
          </p:cNvPr>
          <p:cNvSpPr>
            <a:spLocks noGrp="1"/>
          </p:cNvSpPr>
          <p:nvPr>
            <p:ph idx="1"/>
          </p:nvPr>
        </p:nvSpPr>
        <p:spPr>
          <a:xfrm>
            <a:off x="953811" y="3163824"/>
            <a:ext cx="22486758" cy="3847207"/>
          </a:xfrm>
        </p:spPr>
        <p:txBody>
          <a:bodyPr/>
          <a:lstStyle/>
          <a:p>
            <a:r>
              <a:rPr lang="en-US" dirty="0"/>
              <a:t>You must have a "one-step-forward, one-step-back" system. </a:t>
            </a:r>
          </a:p>
          <a:p>
            <a:r>
              <a:rPr lang="en-US" dirty="0"/>
              <a:t>If a product is contaminated, how quickly can you:</a:t>
            </a:r>
          </a:p>
          <a:p>
            <a:pPr lvl="1"/>
            <a:r>
              <a:rPr lang="en-US" dirty="0"/>
              <a:t>Identify exactly where it went (</a:t>
            </a:r>
            <a:r>
              <a:rPr lang="en-US" b="1" dirty="0"/>
              <a:t>forward</a:t>
            </a:r>
            <a:r>
              <a:rPr lang="en-US" dirty="0"/>
              <a:t>)?</a:t>
            </a:r>
          </a:p>
          <a:p>
            <a:pPr lvl="1"/>
            <a:r>
              <a:rPr lang="en-US" dirty="0"/>
              <a:t>Identify exactly where the problematic inputs came from (</a:t>
            </a:r>
            <a:r>
              <a:rPr lang="en-US" b="1" dirty="0"/>
              <a:t>back</a:t>
            </a:r>
            <a:r>
              <a:rPr lang="en-US" dirty="0"/>
              <a:t>)?</a:t>
            </a:r>
          </a:p>
        </p:txBody>
      </p:sp>
      <p:sp>
        <p:nvSpPr>
          <p:cNvPr id="4" name="Slide Number Placeholder 3">
            <a:extLst>
              <a:ext uri="{FF2B5EF4-FFF2-40B4-BE49-F238E27FC236}">
                <a16:creationId xmlns:a16="http://schemas.microsoft.com/office/drawing/2014/main" id="{B48CC0D6-CEB6-6CDB-F19F-E5A8A12F3B00}"/>
              </a:ext>
            </a:extLst>
          </p:cNvPr>
          <p:cNvSpPr>
            <a:spLocks noGrp="1"/>
          </p:cNvSpPr>
          <p:nvPr>
            <p:ph type="sldNum" sz="quarter" idx="4"/>
          </p:nvPr>
        </p:nvSpPr>
        <p:spPr/>
        <p:txBody>
          <a:bodyPr/>
          <a:lstStyle/>
          <a:p>
            <a:fld id="{5D421B75-32F1-3341-9ED0-64265A793BE3}" type="slidenum">
              <a:rPr lang="en-US" smtClean="0"/>
              <a:pPr/>
              <a:t>23</a:t>
            </a:fld>
            <a:endParaRPr lang="en-US" dirty="0"/>
          </a:p>
        </p:txBody>
      </p:sp>
    </p:spTree>
    <p:extLst>
      <p:ext uri="{BB962C8B-B14F-4D97-AF65-F5344CB8AC3E}">
        <p14:creationId xmlns:p14="http://schemas.microsoft.com/office/powerpoint/2010/main" val="1415768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58F8D-C08F-BEE8-A7D9-4D3504D3B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E6149-FD85-447B-D3A6-005AFA845955}"/>
              </a:ext>
            </a:extLst>
          </p:cNvPr>
          <p:cNvSpPr>
            <a:spLocks noGrp="1"/>
          </p:cNvSpPr>
          <p:nvPr>
            <p:ph type="title"/>
          </p:nvPr>
        </p:nvSpPr>
        <p:spPr>
          <a:xfrm>
            <a:off x="953811" y="1173536"/>
            <a:ext cx="22486758" cy="1415772"/>
          </a:xfrm>
        </p:spPr>
        <p:txBody>
          <a:bodyPr/>
          <a:lstStyle/>
          <a:p>
            <a:r>
              <a:rPr lang="en-US" sz="8000" dirty="0"/>
              <a:t>Liability Exposures</a:t>
            </a:r>
          </a:p>
        </p:txBody>
      </p:sp>
      <p:sp>
        <p:nvSpPr>
          <p:cNvPr id="3" name="Content Placeholder 2">
            <a:extLst>
              <a:ext uri="{FF2B5EF4-FFF2-40B4-BE49-F238E27FC236}">
                <a16:creationId xmlns:a16="http://schemas.microsoft.com/office/drawing/2014/main" id="{703F855F-4D0A-CDC3-FAD3-1C0D327A7698}"/>
              </a:ext>
            </a:extLst>
          </p:cNvPr>
          <p:cNvSpPr>
            <a:spLocks noGrp="1"/>
          </p:cNvSpPr>
          <p:nvPr>
            <p:ph idx="1"/>
          </p:nvPr>
        </p:nvSpPr>
        <p:spPr>
          <a:xfrm>
            <a:off x="953811" y="3163824"/>
            <a:ext cx="10571439" cy="8513826"/>
          </a:xfrm>
        </p:spPr>
        <p:txBody>
          <a:bodyPr/>
          <a:lstStyle/>
          <a:p>
            <a:r>
              <a:rPr lang="en-US" b="1" dirty="0"/>
              <a:t>Contaminated Products:</a:t>
            </a:r>
            <a:r>
              <a:rPr lang="en-US" dirty="0"/>
              <a:t> </a:t>
            </a:r>
          </a:p>
          <a:p>
            <a:pPr lvl="1"/>
            <a:r>
              <a:rPr lang="en-US" dirty="0"/>
              <a:t>Illnesses linked to your food (e.g., </a:t>
            </a:r>
            <a:r>
              <a:rPr lang="en-US" i="1" dirty="0"/>
              <a:t>E. coli</a:t>
            </a:r>
            <a:r>
              <a:rPr lang="en-US" dirty="0"/>
              <a:t> in spinach).</a:t>
            </a:r>
          </a:p>
          <a:p>
            <a:r>
              <a:rPr lang="en-US" b="1" dirty="0"/>
              <a:t>Escaped Substances:</a:t>
            </a:r>
            <a:r>
              <a:rPr lang="en-US" dirty="0"/>
              <a:t> </a:t>
            </a:r>
          </a:p>
          <a:p>
            <a:pPr lvl="1"/>
            <a:r>
              <a:rPr lang="en-US" dirty="0"/>
              <a:t>Non-food liabilities, like pesticide drift damaging a neighbor's organic crop, or nutrient runoff polluting a local stream.</a:t>
            </a:r>
          </a:p>
        </p:txBody>
      </p:sp>
      <p:sp>
        <p:nvSpPr>
          <p:cNvPr id="4" name="Slide Number Placeholder 3">
            <a:extLst>
              <a:ext uri="{FF2B5EF4-FFF2-40B4-BE49-F238E27FC236}">
                <a16:creationId xmlns:a16="http://schemas.microsoft.com/office/drawing/2014/main" id="{CF420B21-C523-B908-BE4D-57EA2671330F}"/>
              </a:ext>
            </a:extLst>
          </p:cNvPr>
          <p:cNvSpPr>
            <a:spLocks noGrp="1"/>
          </p:cNvSpPr>
          <p:nvPr>
            <p:ph type="sldNum" sz="quarter" idx="4"/>
          </p:nvPr>
        </p:nvSpPr>
        <p:spPr/>
        <p:txBody>
          <a:bodyPr/>
          <a:lstStyle/>
          <a:p>
            <a:fld id="{5D421B75-32F1-3341-9ED0-64265A793BE3}" type="slidenum">
              <a:rPr lang="en-US" smtClean="0"/>
              <a:pPr/>
              <a:t>24</a:t>
            </a:fld>
            <a:endParaRPr lang="en-US" dirty="0"/>
          </a:p>
        </p:txBody>
      </p:sp>
      <p:pic>
        <p:nvPicPr>
          <p:cNvPr id="6" name="Picture 5">
            <a:extLst>
              <a:ext uri="{FF2B5EF4-FFF2-40B4-BE49-F238E27FC236}">
                <a16:creationId xmlns:a16="http://schemas.microsoft.com/office/drawing/2014/main" id="{E724C707-C5A9-A85F-3F38-5176C7B0B0C3}"/>
              </a:ext>
            </a:extLst>
          </p:cNvPr>
          <p:cNvPicPr>
            <a:picLocks noChangeAspect="1"/>
          </p:cNvPicPr>
          <p:nvPr/>
        </p:nvPicPr>
        <p:blipFill>
          <a:blip r:embed="rId2"/>
          <a:stretch>
            <a:fillRect/>
          </a:stretch>
        </p:blipFill>
        <p:spPr>
          <a:xfrm>
            <a:off x="12721722" y="3163824"/>
            <a:ext cx="10305830" cy="7732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579C189-A4E8-741D-623E-7977BA4A0F24}"/>
              </a:ext>
            </a:extLst>
          </p:cNvPr>
          <p:cNvSpPr txBox="1"/>
          <p:nvPr/>
        </p:nvSpPr>
        <p:spPr>
          <a:xfrm>
            <a:off x="12861926" y="11042091"/>
            <a:ext cx="3619500" cy="584775"/>
          </a:xfrm>
          <a:prstGeom prst="rect">
            <a:avLst/>
          </a:prstGeom>
          <a:noFill/>
        </p:spPr>
        <p:txBody>
          <a:bodyPr wrap="square">
            <a:spAutoFit/>
          </a:bodyPr>
          <a:lstStyle/>
          <a:p>
            <a:r>
              <a:rPr lang="en-US" sz="3200" dirty="0">
                <a:hlinkClick r:id="rId3"/>
              </a:rPr>
              <a:t>Source (CDC)</a:t>
            </a:r>
            <a:endParaRPr lang="en-US" sz="3200" dirty="0"/>
          </a:p>
        </p:txBody>
      </p:sp>
    </p:spTree>
    <p:extLst>
      <p:ext uri="{BB962C8B-B14F-4D97-AF65-F5344CB8AC3E}">
        <p14:creationId xmlns:p14="http://schemas.microsoft.com/office/powerpoint/2010/main" val="1117458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2024 was a big year for food recalls in the US, why? | FOX 13 Seattle">
            <a:hlinkClick r:id="" action="ppaction://media"/>
            <a:extLst>
              <a:ext uri="{FF2B5EF4-FFF2-40B4-BE49-F238E27FC236}">
                <a16:creationId xmlns:a16="http://schemas.microsoft.com/office/drawing/2014/main" id="{408F8F1B-F53E-7EC5-4282-B1706E11B606}"/>
              </a:ext>
            </a:extLst>
          </p:cNvPr>
          <p:cNvPicPr>
            <a:picLocks noRot="1" noChangeAspect="1"/>
          </p:cNvPicPr>
          <p:nvPr>
            <a:videoFile r:link="rId1"/>
          </p:nvPr>
        </p:nvPicPr>
        <p:blipFill>
          <a:blip r:embed="rId3"/>
          <a:srcRect b="456"/>
          <a:stretch>
            <a:fillRect/>
          </a:stretch>
        </p:blipFill>
        <p:spPr>
          <a:xfrm>
            <a:off x="20" y="10"/>
            <a:ext cx="24387155" cy="13715990"/>
          </a:xfrm>
          <a:prstGeom prst="rect">
            <a:avLst/>
          </a:prstGeom>
          <a:noFill/>
        </p:spPr>
      </p:pic>
      <p:sp>
        <p:nvSpPr>
          <p:cNvPr id="2" name="Slide Number Placeholder 1" hidden="1">
            <a:extLst>
              <a:ext uri="{FF2B5EF4-FFF2-40B4-BE49-F238E27FC236}">
                <a16:creationId xmlns:a16="http://schemas.microsoft.com/office/drawing/2014/main" id="{9C1D4FC0-CCE4-30F6-76F4-EE0EBEE8714E}"/>
              </a:ext>
            </a:extLst>
          </p:cNvPr>
          <p:cNvSpPr>
            <a:spLocks noGrp="1"/>
          </p:cNvSpPr>
          <p:nvPr>
            <p:ph type="sldNum" sz="quarter" idx="4"/>
          </p:nvPr>
        </p:nvSpPr>
        <p:spPr/>
        <p:txBody>
          <a:bodyPr/>
          <a:lstStyle/>
          <a:p>
            <a:pPr>
              <a:spcAft>
                <a:spcPts val="600"/>
              </a:spcAft>
            </a:pPr>
            <a:fld id="{5D421B75-32F1-3341-9ED0-64265A793BE3}" type="slidenum">
              <a:rPr lang="en-US" smtClean="0"/>
              <a:pPr>
                <a:spcAft>
                  <a:spcPts val="600"/>
                </a:spcAft>
              </a:pPr>
              <a:t>25</a:t>
            </a:fld>
            <a:endParaRPr lang="en-US"/>
          </a:p>
        </p:txBody>
      </p:sp>
    </p:spTree>
    <p:extLst>
      <p:ext uri="{BB962C8B-B14F-4D97-AF65-F5344CB8AC3E}">
        <p14:creationId xmlns:p14="http://schemas.microsoft.com/office/powerpoint/2010/main" val="6320834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5F3DD8C0-452F-C5F7-CB38-347BBF1E3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55DF8-C4AD-CDDB-4E55-5F79C0E5AA69}"/>
              </a:ext>
            </a:extLst>
          </p:cNvPr>
          <p:cNvSpPr>
            <a:spLocks noGrp="1"/>
          </p:cNvSpPr>
          <p:nvPr>
            <p:ph type="title"/>
          </p:nvPr>
        </p:nvSpPr>
        <p:spPr>
          <a:xfrm>
            <a:off x="953811" y="1111980"/>
            <a:ext cx="22486758" cy="1538883"/>
          </a:xfrm>
        </p:spPr>
        <p:txBody>
          <a:bodyPr/>
          <a:lstStyle/>
          <a:p>
            <a:r>
              <a:rPr lang="en-US" dirty="0">
                <a:solidFill>
                  <a:srgbClr val="000000"/>
                </a:solidFill>
              </a:rPr>
              <a:t>Activity: The Lumpy Lemonade Incident</a:t>
            </a:r>
          </a:p>
        </p:txBody>
      </p:sp>
      <p:sp>
        <p:nvSpPr>
          <p:cNvPr id="3" name="Content Placeholder 2">
            <a:extLst>
              <a:ext uri="{FF2B5EF4-FFF2-40B4-BE49-F238E27FC236}">
                <a16:creationId xmlns:a16="http://schemas.microsoft.com/office/drawing/2014/main" id="{6F24BCA9-7E23-5D9E-E73E-C2D7334BAFB5}"/>
              </a:ext>
            </a:extLst>
          </p:cNvPr>
          <p:cNvSpPr>
            <a:spLocks noGrp="1"/>
          </p:cNvSpPr>
          <p:nvPr>
            <p:ph idx="1"/>
          </p:nvPr>
        </p:nvSpPr>
        <p:spPr>
          <a:xfrm>
            <a:off x="953811" y="3657600"/>
            <a:ext cx="21714803" cy="6555641"/>
          </a:xfrm>
        </p:spPr>
        <p:txBody>
          <a:bodyPr/>
          <a:lstStyle/>
          <a:p>
            <a:pPr>
              <a:spcBef>
                <a:spcPts val="1200"/>
              </a:spcBef>
            </a:pPr>
            <a:r>
              <a:rPr lang="en-US" sz="4800" dirty="0">
                <a:solidFill>
                  <a:srgbClr val="000000"/>
                </a:solidFill>
              </a:rPr>
              <a:t>A small juice bar starts pressing and bottling its own fresh, raw juice on-site. </a:t>
            </a:r>
          </a:p>
          <a:p>
            <a:pPr>
              <a:spcBef>
                <a:spcPts val="1200"/>
              </a:spcBef>
            </a:pPr>
            <a:r>
              <a:rPr lang="en-US" sz="4800" dirty="0">
                <a:solidFill>
                  <a:srgbClr val="000000"/>
                </a:solidFill>
              </a:rPr>
              <a:t>The local health department shuts them down temporarily after a customer reports illness.</a:t>
            </a:r>
          </a:p>
          <a:p>
            <a:pPr marL="1457324" lvl="1" indent="-742950">
              <a:spcBef>
                <a:spcPts val="1200"/>
              </a:spcBef>
              <a:buFont typeface="+mj-lt"/>
              <a:buAutoNum type="arabicPeriod"/>
            </a:pPr>
            <a:r>
              <a:rPr lang="en-US" dirty="0">
                <a:solidFill>
                  <a:srgbClr val="000000"/>
                </a:solidFill>
              </a:rPr>
              <a:t>Which standard (GAP or GMP) is primarily relevant to their pressing and bottling operation?</a:t>
            </a:r>
          </a:p>
          <a:p>
            <a:pPr marL="1457324" lvl="1" indent="-742950">
              <a:spcBef>
                <a:spcPts val="1200"/>
              </a:spcBef>
              <a:buFont typeface="+mj-lt"/>
              <a:buAutoNum type="arabicPeriod"/>
            </a:pPr>
            <a:r>
              <a:rPr lang="en-US" dirty="0">
                <a:solidFill>
                  <a:srgbClr val="000000"/>
                </a:solidFill>
              </a:rPr>
              <a:t>What is the first piece of information the juice bar needs to collect to start their "one-step-back" traceability effort?</a:t>
            </a:r>
          </a:p>
        </p:txBody>
      </p:sp>
      <p:sp>
        <p:nvSpPr>
          <p:cNvPr id="4" name="Slide Number Placeholder 3">
            <a:extLst>
              <a:ext uri="{FF2B5EF4-FFF2-40B4-BE49-F238E27FC236}">
                <a16:creationId xmlns:a16="http://schemas.microsoft.com/office/drawing/2014/main" id="{8F29DA9E-A87D-082A-94BB-F5BACF41A28E}"/>
              </a:ext>
            </a:extLst>
          </p:cNvPr>
          <p:cNvSpPr>
            <a:spLocks noGrp="1"/>
          </p:cNvSpPr>
          <p:nvPr>
            <p:ph type="sldNum" sz="quarter" idx="4"/>
          </p:nvPr>
        </p:nvSpPr>
        <p:spPr/>
        <p:txBody>
          <a:bodyPr/>
          <a:lstStyle/>
          <a:p>
            <a:fld id="{5D421B75-32F1-3341-9ED0-64265A793BE3}" type="slidenum">
              <a:rPr lang="en-US" smtClean="0"/>
              <a:pPr/>
              <a:t>26</a:t>
            </a:fld>
            <a:endParaRPr lang="en-US" dirty="0"/>
          </a:p>
        </p:txBody>
      </p:sp>
    </p:spTree>
    <p:extLst>
      <p:ext uri="{BB962C8B-B14F-4D97-AF65-F5344CB8AC3E}">
        <p14:creationId xmlns:p14="http://schemas.microsoft.com/office/powerpoint/2010/main" val="3513042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2918A-F1C8-3CEB-245A-2312F75B7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164F3-15D1-6AA4-BDA7-C7A04EC2767D}"/>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24A1FF1F-4063-55C7-E088-3D097CB92673}"/>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dirty="0">
                <a:solidFill>
                  <a:schemeClr val="bg1">
                    <a:lumMod val="85000"/>
                  </a:schemeClr>
                </a:solidFill>
              </a:rPr>
              <a:t>Regulatory Compliance</a:t>
            </a:r>
          </a:p>
          <a:p>
            <a:pPr marL="914400" indent="-914400">
              <a:buFont typeface="+mj-lt"/>
              <a:buAutoNum type="arabicPeriod"/>
            </a:pPr>
            <a:r>
              <a:rPr lang="en-US" dirty="0">
                <a:solidFill>
                  <a:schemeClr val="bg1">
                    <a:lumMod val="85000"/>
                  </a:schemeClr>
                </a:solidFill>
              </a:rPr>
              <a:t>Food Safety and Liability</a:t>
            </a:r>
          </a:p>
          <a:p>
            <a:pPr marL="914400" indent="-914400">
              <a:buFont typeface="+mj-lt"/>
              <a:buAutoNum type="arabicPeriod"/>
            </a:pPr>
            <a:r>
              <a:rPr lang="en-US" b="1" dirty="0"/>
              <a:t>Contract Law &amp; Supply Chains</a:t>
            </a:r>
          </a:p>
          <a:p>
            <a:pPr marL="914400" indent="-914400">
              <a:buFont typeface="+mj-lt"/>
              <a:buAutoNum type="arabicPeriod"/>
            </a:pPr>
            <a:r>
              <a:rPr lang="en-US" dirty="0">
                <a:solidFill>
                  <a:schemeClr val="bg1">
                    <a:lumMod val="85000"/>
                  </a:schemeClr>
                </a:solidFill>
              </a:rPr>
              <a:t>Cottage Food Laws</a:t>
            </a:r>
          </a:p>
          <a:p>
            <a:pPr marL="914400" indent="-914400">
              <a:buFont typeface="+mj-lt"/>
              <a:buAutoNum type="arabicPeriod"/>
            </a:pPr>
            <a:r>
              <a:rPr lang="en-US" dirty="0">
                <a:solidFill>
                  <a:schemeClr val="bg1">
                    <a:lumMod val="85000"/>
                  </a:schemeClr>
                </a:solidFill>
              </a:rPr>
              <a:t>Estate and Business Planning</a:t>
            </a:r>
          </a:p>
          <a:p>
            <a:endParaRPr lang="en-US" dirty="0"/>
          </a:p>
        </p:txBody>
      </p:sp>
      <p:sp>
        <p:nvSpPr>
          <p:cNvPr id="4" name="Slide Number Placeholder 3">
            <a:extLst>
              <a:ext uri="{FF2B5EF4-FFF2-40B4-BE49-F238E27FC236}">
                <a16:creationId xmlns:a16="http://schemas.microsoft.com/office/drawing/2014/main" id="{469007ED-2CE7-9479-7372-5867A9EF68D7}"/>
              </a:ext>
            </a:extLst>
          </p:cNvPr>
          <p:cNvSpPr>
            <a:spLocks noGrp="1"/>
          </p:cNvSpPr>
          <p:nvPr>
            <p:ph type="sldNum" sz="quarter" idx="4"/>
          </p:nvPr>
        </p:nvSpPr>
        <p:spPr/>
        <p:txBody>
          <a:bodyPr/>
          <a:lstStyle/>
          <a:p>
            <a:fld id="{5D421B75-32F1-3341-9ED0-64265A793BE3}" type="slidenum">
              <a:rPr lang="en-US" smtClean="0"/>
              <a:pPr/>
              <a:t>27</a:t>
            </a:fld>
            <a:endParaRPr lang="en-US" dirty="0"/>
          </a:p>
        </p:txBody>
      </p:sp>
    </p:spTree>
    <p:extLst>
      <p:ext uri="{BB962C8B-B14F-4D97-AF65-F5344CB8AC3E}">
        <p14:creationId xmlns:p14="http://schemas.microsoft.com/office/powerpoint/2010/main" val="2442129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9806-437A-2095-C714-4A899C27D543}"/>
              </a:ext>
            </a:extLst>
          </p:cNvPr>
          <p:cNvSpPr>
            <a:spLocks noGrp="1"/>
          </p:cNvSpPr>
          <p:nvPr>
            <p:ph type="title"/>
          </p:nvPr>
        </p:nvSpPr>
        <p:spPr/>
        <p:txBody>
          <a:bodyPr/>
          <a:lstStyle/>
          <a:p>
            <a:r>
              <a:rPr lang="en-US" dirty="0"/>
              <a:t>Navigating Contracts for Certainty</a:t>
            </a:r>
          </a:p>
        </p:txBody>
      </p:sp>
      <p:sp>
        <p:nvSpPr>
          <p:cNvPr id="3" name="Content Placeholder 2">
            <a:extLst>
              <a:ext uri="{FF2B5EF4-FFF2-40B4-BE49-F238E27FC236}">
                <a16:creationId xmlns:a16="http://schemas.microsoft.com/office/drawing/2014/main" id="{0537AD66-37ED-CA5C-9314-CE6EBAA97EBC}"/>
              </a:ext>
            </a:extLst>
          </p:cNvPr>
          <p:cNvSpPr>
            <a:spLocks noGrp="1"/>
          </p:cNvSpPr>
          <p:nvPr>
            <p:ph idx="1"/>
          </p:nvPr>
        </p:nvSpPr>
        <p:spPr>
          <a:xfrm>
            <a:off x="953811" y="3163824"/>
            <a:ext cx="22486758" cy="7478970"/>
          </a:xfrm>
        </p:spPr>
        <p:txBody>
          <a:bodyPr/>
          <a:lstStyle/>
          <a:p>
            <a:r>
              <a:rPr lang="en-US" dirty="0"/>
              <a:t>In agribusiness, certainty is needed for planning. </a:t>
            </a:r>
          </a:p>
          <a:p>
            <a:r>
              <a:rPr lang="en-US" dirty="0"/>
              <a:t>Contracts manage risk and secure inputs/outlets in a volatile environment.</a:t>
            </a:r>
          </a:p>
          <a:p>
            <a:pPr lvl="1"/>
            <a:r>
              <a:rPr lang="en-US" dirty="0"/>
              <a:t>Help to </a:t>
            </a:r>
            <a:r>
              <a:rPr lang="en-US" b="1" dirty="0"/>
              <a:t>stabilize volatile prices</a:t>
            </a:r>
            <a:r>
              <a:rPr lang="en-US" dirty="0"/>
              <a:t>: Contracts must lock in supply or price to hedge against commodity market swings.</a:t>
            </a:r>
          </a:p>
          <a:p>
            <a:pPr lvl="1"/>
            <a:r>
              <a:rPr lang="en-US" dirty="0"/>
              <a:t>Help to </a:t>
            </a:r>
            <a:r>
              <a:rPr lang="en-US" b="1" dirty="0"/>
              <a:t>maintain specific quality</a:t>
            </a:r>
            <a:r>
              <a:rPr lang="en-US" dirty="0"/>
              <a:t>: Growers contract with processors (e.g., for tomatoes or grapes) to ensure they meet very specific criteria like Brix level (sugar content) or moisture level, which impact the final processed product.</a:t>
            </a:r>
          </a:p>
        </p:txBody>
      </p:sp>
      <p:sp>
        <p:nvSpPr>
          <p:cNvPr id="4" name="Slide Number Placeholder 3">
            <a:extLst>
              <a:ext uri="{FF2B5EF4-FFF2-40B4-BE49-F238E27FC236}">
                <a16:creationId xmlns:a16="http://schemas.microsoft.com/office/drawing/2014/main" id="{0871B1A3-7D86-28AB-389C-079F580D201B}"/>
              </a:ext>
            </a:extLst>
          </p:cNvPr>
          <p:cNvSpPr>
            <a:spLocks noGrp="1"/>
          </p:cNvSpPr>
          <p:nvPr>
            <p:ph type="sldNum" sz="quarter" idx="4"/>
          </p:nvPr>
        </p:nvSpPr>
        <p:spPr/>
        <p:txBody>
          <a:bodyPr/>
          <a:lstStyle/>
          <a:p>
            <a:fld id="{5D421B75-32F1-3341-9ED0-64265A793BE3}" type="slidenum">
              <a:rPr lang="en-US" smtClean="0"/>
              <a:pPr/>
              <a:t>28</a:t>
            </a:fld>
            <a:endParaRPr lang="en-US" dirty="0"/>
          </a:p>
        </p:txBody>
      </p:sp>
    </p:spTree>
    <p:extLst>
      <p:ext uri="{BB962C8B-B14F-4D97-AF65-F5344CB8AC3E}">
        <p14:creationId xmlns:p14="http://schemas.microsoft.com/office/powerpoint/2010/main" val="225440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89C5-D0AB-2A2B-402D-4950F39052F2}"/>
              </a:ext>
            </a:extLst>
          </p:cNvPr>
          <p:cNvSpPr>
            <a:spLocks noGrp="1"/>
          </p:cNvSpPr>
          <p:nvPr>
            <p:ph type="title"/>
          </p:nvPr>
        </p:nvSpPr>
        <p:spPr/>
        <p:txBody>
          <a:bodyPr/>
          <a:lstStyle/>
          <a:p>
            <a:r>
              <a:rPr lang="en-US" dirty="0"/>
              <a:t>What’s Included in a Contract?</a:t>
            </a:r>
          </a:p>
        </p:txBody>
      </p:sp>
      <p:sp>
        <p:nvSpPr>
          <p:cNvPr id="3" name="Content Placeholder 2">
            <a:extLst>
              <a:ext uri="{FF2B5EF4-FFF2-40B4-BE49-F238E27FC236}">
                <a16:creationId xmlns:a16="http://schemas.microsoft.com/office/drawing/2014/main" id="{B57A9D66-CFA3-AA9B-A3BA-D3469703BBD7}"/>
              </a:ext>
            </a:extLst>
          </p:cNvPr>
          <p:cNvSpPr>
            <a:spLocks noGrp="1"/>
          </p:cNvSpPr>
          <p:nvPr>
            <p:ph idx="1"/>
          </p:nvPr>
        </p:nvSpPr>
        <p:spPr>
          <a:xfrm>
            <a:off x="953811" y="3163824"/>
            <a:ext cx="22486758" cy="8494633"/>
          </a:xfrm>
        </p:spPr>
        <p:txBody>
          <a:bodyPr/>
          <a:lstStyle/>
          <a:p>
            <a:r>
              <a:rPr lang="en-US" dirty="0"/>
              <a:t>Pricing Mechanisms: Using futures, fixed-price, or floor/ceiling agreements.</a:t>
            </a:r>
          </a:p>
          <a:p>
            <a:r>
              <a:rPr lang="en-US" dirty="0"/>
              <a:t>Force Majeure: Clauses addressing weather-related failures, transportation disruptions, and other 'Acts of God' common in agriculture.</a:t>
            </a:r>
          </a:p>
          <a:p>
            <a:r>
              <a:rPr lang="en-US" dirty="0"/>
              <a:t>Example: A farmer contracts with a high-end restaurant group to supply microgreens year-round. This contract requires guaranteed weekly volume and specifies the exact variety, packaging, and delivery time—all necessary for the restaurant to maintain menu consistency.</a:t>
            </a:r>
          </a:p>
        </p:txBody>
      </p:sp>
      <p:sp>
        <p:nvSpPr>
          <p:cNvPr id="4" name="Slide Number Placeholder 3">
            <a:extLst>
              <a:ext uri="{FF2B5EF4-FFF2-40B4-BE49-F238E27FC236}">
                <a16:creationId xmlns:a16="http://schemas.microsoft.com/office/drawing/2014/main" id="{32C1F86A-82D6-F04C-1246-9887E8166A43}"/>
              </a:ext>
            </a:extLst>
          </p:cNvPr>
          <p:cNvSpPr>
            <a:spLocks noGrp="1"/>
          </p:cNvSpPr>
          <p:nvPr>
            <p:ph type="sldNum" sz="quarter" idx="4"/>
          </p:nvPr>
        </p:nvSpPr>
        <p:spPr/>
        <p:txBody>
          <a:bodyPr/>
          <a:lstStyle/>
          <a:p>
            <a:fld id="{5D421B75-32F1-3341-9ED0-64265A793BE3}" type="slidenum">
              <a:rPr lang="en-US" smtClean="0"/>
              <a:pPr/>
              <a:t>29</a:t>
            </a:fld>
            <a:endParaRPr lang="en-US" dirty="0"/>
          </a:p>
        </p:txBody>
      </p:sp>
    </p:spTree>
    <p:extLst>
      <p:ext uri="{BB962C8B-B14F-4D97-AF65-F5344CB8AC3E}">
        <p14:creationId xmlns:p14="http://schemas.microsoft.com/office/powerpoint/2010/main" val="157615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Autofit/>
          </a:bodyPr>
          <a:lstStyle/>
          <a:p>
            <a:pPr>
              <a:lnSpc>
                <a:spcPct val="90000"/>
              </a:lnSpc>
            </a:pPr>
            <a:r>
              <a:rPr lang="en-US" sz="4800" dirty="0"/>
              <a:t>Lecture 9: </a:t>
            </a:r>
            <a:br>
              <a:rPr lang="en-US" sz="4800" dirty="0"/>
            </a:br>
            <a:r>
              <a:rPr lang="en-US" sz="4800" dirty="0"/>
              <a:t>Legal &amp; Market Challenges in Agribusiness and Food Ventures</a:t>
            </a:r>
          </a:p>
        </p:txBody>
      </p:sp>
      <p:sp>
        <p:nvSpPr>
          <p:cNvPr id="3" name="Content Placeholder 2"/>
          <p:cNvSpPr>
            <a:spLocks noGrp="1"/>
          </p:cNvSpPr>
          <p:nvPr>
            <p:ph idx="1"/>
          </p:nvPr>
        </p:nvSpPr>
        <p:spPr>
          <a:xfrm>
            <a:off x="2498029" y="5386342"/>
            <a:ext cx="8580438" cy="6297657"/>
          </a:xfrm>
        </p:spPr>
        <p:txBody>
          <a:bodyPr>
            <a:normAutofit fontScale="92500" lnSpcReduction="10000"/>
          </a:bodyPr>
          <a:lstStyle/>
          <a:p>
            <a:pPr marL="0" indent="0">
              <a:buNone/>
            </a:pPr>
            <a:r>
              <a:rPr lang="en-US" b="1" dirty="0"/>
              <a:t>Textbook Reading (Quiz Basis)</a:t>
            </a:r>
          </a:p>
          <a:p>
            <a:pPr marL="0" indent="0">
              <a:buNone/>
            </a:pPr>
            <a:r>
              <a:rPr lang="en-US" dirty="0"/>
              <a:t>Chapter 9. Legal Challenges for Entrepreneurial Ventures</a:t>
            </a:r>
          </a:p>
          <a:p>
            <a:pPr marL="0" indent="0">
              <a:buNone/>
            </a:pPr>
            <a:r>
              <a:rPr lang="en-US" dirty="0"/>
              <a:t>Chapter 10. Marketing Challenges for Entrepreneurial Ventures</a:t>
            </a:r>
          </a:p>
          <a:p>
            <a:endParaRPr lang="en-US" dirty="0"/>
          </a:p>
          <a:p>
            <a:pPr marL="0" indent="0">
              <a:buNone/>
            </a:pPr>
            <a:r>
              <a:rPr lang="en-US" b="1" dirty="0"/>
              <a:t>Lecture Agenda</a:t>
            </a:r>
          </a:p>
          <a:p>
            <a:pPr marL="0" indent="0">
              <a:buNone/>
            </a:pPr>
            <a:r>
              <a:rPr lang="en-US" dirty="0"/>
              <a:t>1. Legal Challenges in Agribusiness</a:t>
            </a:r>
          </a:p>
          <a:p>
            <a:pPr marL="0" indent="0">
              <a:buNone/>
            </a:pPr>
            <a:r>
              <a:rPr lang="en-US" dirty="0"/>
              <a:t>2. Marketing Challenges in Agribusiness</a:t>
            </a:r>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B7FBC-7BE6-6E7A-35A4-CC2115C02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35E1B-B799-2F38-11AC-F9F792D475F4}"/>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3D3A3BFC-4407-4E09-7634-82501AFC6CDB}"/>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dirty="0">
                <a:solidFill>
                  <a:schemeClr val="bg1">
                    <a:lumMod val="85000"/>
                  </a:schemeClr>
                </a:solidFill>
              </a:rPr>
              <a:t>Regulatory Compliance</a:t>
            </a:r>
          </a:p>
          <a:p>
            <a:pPr marL="914400" indent="-914400">
              <a:buFont typeface="+mj-lt"/>
              <a:buAutoNum type="arabicPeriod"/>
            </a:pPr>
            <a:r>
              <a:rPr lang="en-US" dirty="0">
                <a:solidFill>
                  <a:schemeClr val="bg1">
                    <a:lumMod val="85000"/>
                  </a:schemeClr>
                </a:solidFill>
              </a:rPr>
              <a:t>Food Safety and Liability</a:t>
            </a:r>
          </a:p>
          <a:p>
            <a:pPr marL="914400" indent="-914400">
              <a:buFont typeface="+mj-lt"/>
              <a:buAutoNum type="arabicPeriod"/>
            </a:pPr>
            <a:r>
              <a:rPr lang="en-US" dirty="0">
                <a:solidFill>
                  <a:schemeClr val="bg1">
                    <a:lumMod val="85000"/>
                  </a:schemeClr>
                </a:solidFill>
              </a:rPr>
              <a:t>Contract Law &amp; Supply Chains</a:t>
            </a:r>
          </a:p>
          <a:p>
            <a:pPr marL="914400" indent="-914400">
              <a:buFont typeface="+mj-lt"/>
              <a:buAutoNum type="arabicPeriod"/>
            </a:pPr>
            <a:r>
              <a:rPr lang="en-US" b="1" dirty="0"/>
              <a:t>Cottage Food Laws</a:t>
            </a:r>
          </a:p>
          <a:p>
            <a:pPr marL="914400" indent="-914400">
              <a:buFont typeface="+mj-lt"/>
              <a:buAutoNum type="arabicPeriod"/>
            </a:pPr>
            <a:r>
              <a:rPr lang="en-US" dirty="0">
                <a:solidFill>
                  <a:schemeClr val="bg1">
                    <a:lumMod val="85000"/>
                  </a:schemeClr>
                </a:solidFill>
              </a:rPr>
              <a:t>Estate and Business Planning</a:t>
            </a:r>
          </a:p>
          <a:p>
            <a:endParaRPr lang="en-US" dirty="0"/>
          </a:p>
        </p:txBody>
      </p:sp>
      <p:sp>
        <p:nvSpPr>
          <p:cNvPr id="4" name="Slide Number Placeholder 3">
            <a:extLst>
              <a:ext uri="{FF2B5EF4-FFF2-40B4-BE49-F238E27FC236}">
                <a16:creationId xmlns:a16="http://schemas.microsoft.com/office/drawing/2014/main" id="{48E78A37-7DD8-EE3A-FA72-41B90B825950}"/>
              </a:ext>
            </a:extLst>
          </p:cNvPr>
          <p:cNvSpPr>
            <a:spLocks noGrp="1"/>
          </p:cNvSpPr>
          <p:nvPr>
            <p:ph type="sldNum" sz="quarter" idx="4"/>
          </p:nvPr>
        </p:nvSpPr>
        <p:spPr/>
        <p:txBody>
          <a:bodyPr/>
          <a:lstStyle/>
          <a:p>
            <a:fld id="{5D421B75-32F1-3341-9ED0-64265A793BE3}" type="slidenum">
              <a:rPr lang="en-US" smtClean="0"/>
              <a:pPr/>
              <a:t>30</a:t>
            </a:fld>
            <a:endParaRPr lang="en-US" dirty="0"/>
          </a:p>
        </p:txBody>
      </p:sp>
    </p:spTree>
    <p:extLst>
      <p:ext uri="{BB962C8B-B14F-4D97-AF65-F5344CB8AC3E}">
        <p14:creationId xmlns:p14="http://schemas.microsoft.com/office/powerpoint/2010/main" val="18268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60-38E7-4B23-10DE-268B6C2F6D0A}"/>
              </a:ext>
            </a:extLst>
          </p:cNvPr>
          <p:cNvSpPr>
            <a:spLocks noGrp="1"/>
          </p:cNvSpPr>
          <p:nvPr>
            <p:ph type="title"/>
          </p:nvPr>
        </p:nvSpPr>
        <p:spPr>
          <a:xfrm>
            <a:off x="2498030" y="1715201"/>
            <a:ext cx="8581832" cy="2893100"/>
          </a:xfrm>
        </p:spPr>
        <p:txBody>
          <a:bodyPr anchor="t">
            <a:normAutofit/>
          </a:bodyPr>
          <a:lstStyle/>
          <a:p>
            <a:pPr>
              <a:lnSpc>
                <a:spcPct val="90000"/>
              </a:lnSpc>
            </a:pPr>
            <a:r>
              <a:rPr lang="en-US" sz="6200"/>
              <a:t>Home-Based Production and Limitations</a:t>
            </a:r>
          </a:p>
        </p:txBody>
      </p:sp>
      <p:sp>
        <p:nvSpPr>
          <p:cNvPr id="3" name="Content Placeholder 2">
            <a:extLst>
              <a:ext uri="{FF2B5EF4-FFF2-40B4-BE49-F238E27FC236}">
                <a16:creationId xmlns:a16="http://schemas.microsoft.com/office/drawing/2014/main" id="{29FE9A9A-E89D-12F6-00B5-D7620095A70A}"/>
              </a:ext>
            </a:extLst>
          </p:cNvPr>
          <p:cNvSpPr>
            <a:spLocks noGrp="1"/>
          </p:cNvSpPr>
          <p:nvPr>
            <p:ph idx="1"/>
          </p:nvPr>
        </p:nvSpPr>
        <p:spPr>
          <a:xfrm>
            <a:off x="2498029" y="5386343"/>
            <a:ext cx="8580438" cy="5586412"/>
          </a:xfrm>
        </p:spPr>
        <p:txBody>
          <a:bodyPr>
            <a:normAutofit lnSpcReduction="10000"/>
          </a:bodyPr>
          <a:lstStyle/>
          <a:p>
            <a:pPr marL="457200" indent="-457200"/>
            <a:r>
              <a:rPr lang="en-US" sz="3600" b="1" dirty="0"/>
              <a:t>Cottage Food Laws</a:t>
            </a:r>
            <a:r>
              <a:rPr lang="en-US" sz="3600" dirty="0"/>
              <a:t> allow small entrepreneurs to prepare certain non-potentially hazardous foods in their home kitchens without requiring a commercial-grade facility. </a:t>
            </a:r>
          </a:p>
          <a:p>
            <a:pPr marL="457200" indent="-457200"/>
            <a:r>
              <a:rPr lang="en-US" sz="3600" dirty="0"/>
              <a:t>This dramatically lowers the startup cost barrier.</a:t>
            </a:r>
          </a:p>
        </p:txBody>
      </p:sp>
      <p:pic>
        <p:nvPicPr>
          <p:cNvPr id="5" name="Picture 4" descr="A group of different types of bread&#10;&#10;AI-generated content may be incorrect.">
            <a:extLst>
              <a:ext uri="{FF2B5EF4-FFF2-40B4-BE49-F238E27FC236}">
                <a16:creationId xmlns:a16="http://schemas.microsoft.com/office/drawing/2014/main" id="{BF603467-42C2-77C9-7F03-7F94749240BA}"/>
              </a:ext>
            </a:extLst>
          </p:cNvPr>
          <p:cNvPicPr>
            <a:picLocks noChangeAspect="1"/>
          </p:cNvPicPr>
          <p:nvPr/>
        </p:nvPicPr>
        <p:blipFill>
          <a:blip r:embed="rId2"/>
          <a:stretch>
            <a:fillRect/>
          </a:stretch>
        </p:blipFill>
        <p:spPr>
          <a:xfrm flipH="1">
            <a:off x="12592050" y="3354173"/>
            <a:ext cx="10537826" cy="7007654"/>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793019F-4CD9-1D69-8C93-291675904E67}"/>
              </a:ext>
            </a:extLst>
          </p:cNvPr>
          <p:cNvSpPr>
            <a:spLocks noGrp="1"/>
          </p:cNvSpPr>
          <p:nvPr>
            <p:ph type="sldNum" sz="quarter" idx="4"/>
          </p:nvPr>
        </p:nvSpPr>
        <p:spPr>
          <a:xfrm>
            <a:off x="2508111" y="13024017"/>
            <a:ext cx="924316" cy="444843"/>
          </a:xfrm>
        </p:spPr>
        <p:txBody>
          <a:bodyPr anchor="ctr">
            <a:normAutofit/>
          </a:bodyPr>
          <a:lstStyle/>
          <a:p>
            <a:pPr>
              <a:lnSpc>
                <a:spcPct val="90000"/>
              </a:lnSpc>
              <a:spcAft>
                <a:spcPts val="600"/>
              </a:spcAft>
            </a:pPr>
            <a:fld id="{5D421B75-32F1-3341-9ED0-64265A793BE3}" type="slidenum">
              <a:rPr lang="en-US" sz="2400" smtClean="0"/>
              <a:pPr>
                <a:lnSpc>
                  <a:spcPct val="90000"/>
                </a:lnSpc>
                <a:spcAft>
                  <a:spcPts val="600"/>
                </a:spcAft>
              </a:pPr>
              <a:t>31</a:t>
            </a:fld>
            <a:endParaRPr lang="en-US" sz="2400"/>
          </a:p>
        </p:txBody>
      </p:sp>
    </p:spTree>
    <p:extLst>
      <p:ext uri="{BB962C8B-B14F-4D97-AF65-F5344CB8AC3E}">
        <p14:creationId xmlns:p14="http://schemas.microsoft.com/office/powerpoint/2010/main" val="1332206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C327-4322-8B77-84D6-D0764476D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C721D-E8DF-C2C2-AB69-4CB579C169EE}"/>
              </a:ext>
            </a:extLst>
          </p:cNvPr>
          <p:cNvSpPr>
            <a:spLocks noGrp="1"/>
          </p:cNvSpPr>
          <p:nvPr>
            <p:ph type="title"/>
          </p:nvPr>
        </p:nvSpPr>
        <p:spPr>
          <a:xfrm>
            <a:off x="953811" y="1173536"/>
            <a:ext cx="22486758" cy="1415772"/>
          </a:xfrm>
        </p:spPr>
        <p:txBody>
          <a:bodyPr/>
          <a:lstStyle/>
          <a:p>
            <a:r>
              <a:rPr lang="en-US" sz="8000" dirty="0"/>
              <a:t>Key Restrictions (Varies by State)</a:t>
            </a:r>
          </a:p>
        </p:txBody>
      </p:sp>
      <p:graphicFrame>
        <p:nvGraphicFramePr>
          <p:cNvPr id="5" name="Content Placeholder 4">
            <a:extLst>
              <a:ext uri="{FF2B5EF4-FFF2-40B4-BE49-F238E27FC236}">
                <a16:creationId xmlns:a16="http://schemas.microsoft.com/office/drawing/2014/main" id="{7ED06BF8-43BF-2496-106F-59127B1E7473}"/>
              </a:ext>
            </a:extLst>
          </p:cNvPr>
          <p:cNvGraphicFramePr>
            <a:graphicFrameLocks noGrp="1"/>
          </p:cNvGraphicFramePr>
          <p:nvPr>
            <p:ph idx="1"/>
            <p:extLst>
              <p:ext uri="{D42A27DB-BD31-4B8C-83A1-F6EECF244321}">
                <p14:modId xmlns:p14="http://schemas.microsoft.com/office/powerpoint/2010/main" val="2004626718"/>
              </p:ext>
            </p:extLst>
          </p:nvPr>
        </p:nvGraphicFramePr>
        <p:xfrm>
          <a:off x="954088" y="3163888"/>
          <a:ext cx="22486935" cy="8900160"/>
        </p:xfrm>
        <a:graphic>
          <a:graphicData uri="http://schemas.openxmlformats.org/drawingml/2006/table">
            <a:tbl>
              <a:tblPr firstRow="1" bandRow="1">
                <a:tableStyleId>{5C22544A-7EE6-4342-B048-85BDC9FD1C3A}</a:tableStyleId>
              </a:tblPr>
              <a:tblGrid>
                <a:gridCol w="4497387">
                  <a:extLst>
                    <a:ext uri="{9D8B030D-6E8A-4147-A177-3AD203B41FA5}">
                      <a16:colId xmlns:a16="http://schemas.microsoft.com/office/drawing/2014/main" val="3073871594"/>
                    </a:ext>
                  </a:extLst>
                </a:gridCol>
                <a:gridCol w="4497387">
                  <a:extLst>
                    <a:ext uri="{9D8B030D-6E8A-4147-A177-3AD203B41FA5}">
                      <a16:colId xmlns:a16="http://schemas.microsoft.com/office/drawing/2014/main" val="3240787988"/>
                    </a:ext>
                  </a:extLst>
                </a:gridCol>
                <a:gridCol w="4497387">
                  <a:extLst>
                    <a:ext uri="{9D8B030D-6E8A-4147-A177-3AD203B41FA5}">
                      <a16:colId xmlns:a16="http://schemas.microsoft.com/office/drawing/2014/main" val="138375995"/>
                    </a:ext>
                  </a:extLst>
                </a:gridCol>
                <a:gridCol w="4497387">
                  <a:extLst>
                    <a:ext uri="{9D8B030D-6E8A-4147-A177-3AD203B41FA5}">
                      <a16:colId xmlns:a16="http://schemas.microsoft.com/office/drawing/2014/main" val="2708295642"/>
                    </a:ext>
                  </a:extLst>
                </a:gridCol>
                <a:gridCol w="4497387">
                  <a:extLst>
                    <a:ext uri="{9D8B030D-6E8A-4147-A177-3AD203B41FA5}">
                      <a16:colId xmlns:a16="http://schemas.microsoft.com/office/drawing/2014/main" val="3871461403"/>
                    </a:ext>
                  </a:extLst>
                </a:gridCol>
              </a:tblGrid>
              <a:tr h="370840">
                <a:tc>
                  <a:txBody>
                    <a:bodyPr/>
                    <a:lstStyle/>
                    <a:p>
                      <a:r>
                        <a:rPr lang="en-US" sz="4400" dirty="0"/>
                        <a:t>Permitted Foods</a:t>
                      </a:r>
                    </a:p>
                  </a:txBody>
                  <a:tcPr/>
                </a:tc>
                <a:tc>
                  <a:txBody>
                    <a:bodyPr/>
                    <a:lstStyle/>
                    <a:p>
                      <a:r>
                        <a:rPr lang="en-US" sz="4400" dirty="0"/>
                        <a:t>Prohibited</a:t>
                      </a:r>
                    </a:p>
                  </a:txBody>
                  <a:tcPr/>
                </a:tc>
                <a:tc>
                  <a:txBody>
                    <a:bodyPr/>
                    <a:lstStyle/>
                    <a:p>
                      <a:r>
                        <a:rPr lang="en-US" sz="4400" dirty="0"/>
                        <a:t>Sales Venue</a:t>
                      </a:r>
                    </a:p>
                  </a:txBody>
                  <a:tcPr/>
                </a:tc>
                <a:tc>
                  <a:txBody>
                    <a:bodyPr/>
                    <a:lstStyle/>
                    <a:p>
                      <a:r>
                        <a:rPr lang="en-US" sz="4400" dirty="0"/>
                        <a:t>Revenue Cap</a:t>
                      </a:r>
                    </a:p>
                  </a:txBody>
                  <a:tcPr/>
                </a:tc>
                <a:tc>
                  <a:txBody>
                    <a:bodyPr/>
                    <a:lstStyle/>
                    <a:p>
                      <a:r>
                        <a:rPr lang="en-US" sz="4400" dirty="0"/>
                        <a:t>Labeling</a:t>
                      </a:r>
                    </a:p>
                  </a:txBody>
                  <a:tcPr/>
                </a:tc>
                <a:extLst>
                  <a:ext uri="{0D108BD9-81ED-4DB2-BD59-A6C34878D82A}">
                    <a16:rowId xmlns:a16="http://schemas.microsoft.com/office/drawing/2014/main" val="7079453"/>
                  </a:ext>
                </a:extLst>
              </a:tr>
              <a:tr h="370840">
                <a:tc>
                  <a:txBody>
                    <a:bodyPr/>
                    <a:lstStyle/>
                    <a:p>
                      <a:r>
                        <a:rPr lang="en-US" sz="4400" dirty="0"/>
                        <a:t>Generally limited to non-perishables like baked goods (no cream fillings), jams, jellies, and dried herbs.</a:t>
                      </a:r>
                    </a:p>
                  </a:txBody>
                  <a:tcPr/>
                </a:tc>
                <a:tc>
                  <a:txBody>
                    <a:bodyPr/>
                    <a:lstStyle/>
                    <a:p>
                      <a:pPr marL="0" marR="0" lvl="0" indent="0" algn="l" defTabSz="1234609" rtl="0" eaLnBrk="1" fontAlgn="auto" latinLnBrk="0" hangingPunct="1">
                        <a:lnSpc>
                          <a:spcPct val="100000"/>
                        </a:lnSpc>
                        <a:spcBef>
                          <a:spcPts val="0"/>
                        </a:spcBef>
                        <a:spcAft>
                          <a:spcPts val="0"/>
                        </a:spcAft>
                        <a:buClrTx/>
                        <a:buSzTx/>
                        <a:buFontTx/>
                        <a:buNone/>
                        <a:tabLst/>
                        <a:defRPr/>
                      </a:pPr>
                      <a:r>
                        <a:rPr lang="en-US" sz="4400" dirty="0"/>
                        <a:t>Meat, raw dough, highly perishable items.</a:t>
                      </a:r>
                    </a:p>
                    <a:p>
                      <a:endParaRPr lang="en-US" sz="4400" dirty="0"/>
                    </a:p>
                  </a:txBody>
                  <a:tcPr/>
                </a:tc>
                <a:tc>
                  <a:txBody>
                    <a:bodyPr/>
                    <a:lstStyle/>
                    <a:p>
                      <a:pPr marL="0" marR="0" lvl="0" indent="0" algn="l" defTabSz="1234609" rtl="0" eaLnBrk="1" fontAlgn="auto" latinLnBrk="0" hangingPunct="1">
                        <a:lnSpc>
                          <a:spcPct val="100000"/>
                        </a:lnSpc>
                        <a:spcBef>
                          <a:spcPts val="0"/>
                        </a:spcBef>
                        <a:spcAft>
                          <a:spcPts val="0"/>
                        </a:spcAft>
                        <a:buClrTx/>
                        <a:buSzTx/>
                        <a:buFontTx/>
                        <a:buNone/>
                        <a:tabLst/>
                        <a:defRPr/>
                      </a:pPr>
                      <a:r>
                        <a:rPr lang="en-US" sz="4400" dirty="0"/>
                        <a:t>Often restricted to direct-to-consumer sales (farmers markets, on-farm, online with local pickup) and prohibited from wholesale or interstate commerce.</a:t>
                      </a:r>
                    </a:p>
                  </a:txBody>
                  <a:tcPr/>
                </a:tc>
                <a:tc>
                  <a:txBody>
                    <a:bodyPr/>
                    <a:lstStyle/>
                    <a:p>
                      <a:pPr marL="0" marR="0" lvl="0" indent="0" algn="l" defTabSz="1234609" rtl="0" eaLnBrk="1" fontAlgn="auto" latinLnBrk="0" hangingPunct="1">
                        <a:lnSpc>
                          <a:spcPct val="100000"/>
                        </a:lnSpc>
                        <a:spcBef>
                          <a:spcPts val="0"/>
                        </a:spcBef>
                        <a:spcAft>
                          <a:spcPts val="0"/>
                        </a:spcAft>
                        <a:buClrTx/>
                        <a:buSzTx/>
                        <a:buFontTx/>
                        <a:buNone/>
                        <a:tabLst/>
                        <a:defRPr/>
                      </a:pPr>
                      <a:r>
                        <a:rPr lang="en-US" sz="4400" dirty="0"/>
                        <a:t>States impose an annual maximum gross revenue (e.g., $25,000 to $50,000).</a:t>
                      </a:r>
                    </a:p>
                    <a:p>
                      <a:endParaRPr lang="en-US" sz="4400" dirty="0"/>
                    </a:p>
                  </a:txBody>
                  <a:tcPr/>
                </a:tc>
                <a:tc>
                  <a:txBody>
                    <a:bodyPr/>
                    <a:lstStyle/>
                    <a:p>
                      <a:r>
                        <a:rPr lang="en-US" sz="4400" dirty="0"/>
                        <a:t>MANDATORY specific labeling stating the product was prepared in a non-inspected home kitchen.</a:t>
                      </a:r>
                    </a:p>
                  </a:txBody>
                  <a:tcPr/>
                </a:tc>
                <a:extLst>
                  <a:ext uri="{0D108BD9-81ED-4DB2-BD59-A6C34878D82A}">
                    <a16:rowId xmlns:a16="http://schemas.microsoft.com/office/drawing/2014/main" val="149559966"/>
                  </a:ext>
                </a:extLst>
              </a:tr>
            </a:tbl>
          </a:graphicData>
        </a:graphic>
      </p:graphicFrame>
      <p:sp>
        <p:nvSpPr>
          <p:cNvPr id="4" name="Slide Number Placeholder 3">
            <a:extLst>
              <a:ext uri="{FF2B5EF4-FFF2-40B4-BE49-F238E27FC236}">
                <a16:creationId xmlns:a16="http://schemas.microsoft.com/office/drawing/2014/main" id="{99CFB740-2CF8-E564-9715-A1F216B6FE42}"/>
              </a:ext>
            </a:extLst>
          </p:cNvPr>
          <p:cNvSpPr>
            <a:spLocks noGrp="1"/>
          </p:cNvSpPr>
          <p:nvPr>
            <p:ph type="sldNum" sz="quarter" idx="4"/>
          </p:nvPr>
        </p:nvSpPr>
        <p:spPr/>
        <p:txBody>
          <a:bodyPr/>
          <a:lstStyle/>
          <a:p>
            <a:fld id="{5D421B75-32F1-3341-9ED0-64265A793BE3}" type="slidenum">
              <a:rPr lang="en-US" smtClean="0"/>
              <a:pPr/>
              <a:t>32</a:t>
            </a:fld>
            <a:endParaRPr lang="en-US" dirty="0"/>
          </a:p>
        </p:txBody>
      </p:sp>
    </p:spTree>
    <p:extLst>
      <p:ext uri="{BB962C8B-B14F-4D97-AF65-F5344CB8AC3E}">
        <p14:creationId xmlns:p14="http://schemas.microsoft.com/office/powerpoint/2010/main" val="2587496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5D96D-0D0B-ADAB-7C04-5B159F489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CB671-9D47-F2FA-93B7-476804F94789}"/>
              </a:ext>
            </a:extLst>
          </p:cNvPr>
          <p:cNvSpPr>
            <a:spLocks noGrp="1"/>
          </p:cNvSpPr>
          <p:nvPr>
            <p:ph type="title"/>
          </p:nvPr>
        </p:nvSpPr>
        <p:spPr>
          <a:xfrm>
            <a:off x="953811" y="1173536"/>
            <a:ext cx="22486758" cy="1415772"/>
          </a:xfrm>
        </p:spPr>
        <p:txBody>
          <a:bodyPr/>
          <a:lstStyle/>
          <a:p>
            <a:r>
              <a:rPr lang="en-US" sz="8000" dirty="0"/>
              <a:t>Difference between Cottage Food and GMP</a:t>
            </a:r>
          </a:p>
        </p:txBody>
      </p:sp>
      <p:sp>
        <p:nvSpPr>
          <p:cNvPr id="3" name="Content Placeholder 2">
            <a:extLst>
              <a:ext uri="{FF2B5EF4-FFF2-40B4-BE49-F238E27FC236}">
                <a16:creationId xmlns:a16="http://schemas.microsoft.com/office/drawing/2014/main" id="{FB50F05A-F90E-D083-55FB-9FADEAA281ED}"/>
              </a:ext>
            </a:extLst>
          </p:cNvPr>
          <p:cNvSpPr>
            <a:spLocks noGrp="1"/>
          </p:cNvSpPr>
          <p:nvPr>
            <p:ph idx="1"/>
          </p:nvPr>
        </p:nvSpPr>
        <p:spPr>
          <a:xfrm>
            <a:off x="953811" y="3163824"/>
            <a:ext cx="22486758" cy="3539430"/>
          </a:xfrm>
        </p:spPr>
        <p:txBody>
          <a:bodyPr/>
          <a:lstStyle/>
          <a:p>
            <a:r>
              <a:rPr lang="en-US" dirty="0"/>
              <a:t>If you want to sell your homemade granola at a </a:t>
            </a:r>
            <a:r>
              <a:rPr lang="en-US" b="1" dirty="0"/>
              <a:t>local craft fair</a:t>
            </a:r>
            <a:r>
              <a:rPr lang="en-US" dirty="0"/>
              <a:t>, Cottage Food is your entry point. </a:t>
            </a:r>
          </a:p>
          <a:p>
            <a:r>
              <a:rPr lang="en-US" dirty="0"/>
              <a:t>If you want to sell it in </a:t>
            </a:r>
            <a:r>
              <a:rPr lang="en-US" b="1" dirty="0"/>
              <a:t>every major grocery store</a:t>
            </a:r>
            <a:r>
              <a:rPr lang="en-US" dirty="0"/>
              <a:t> in the state, you need a commercial kitchen and GMP compliance.</a:t>
            </a:r>
          </a:p>
        </p:txBody>
      </p:sp>
      <p:sp>
        <p:nvSpPr>
          <p:cNvPr id="4" name="Slide Number Placeholder 3">
            <a:extLst>
              <a:ext uri="{FF2B5EF4-FFF2-40B4-BE49-F238E27FC236}">
                <a16:creationId xmlns:a16="http://schemas.microsoft.com/office/drawing/2014/main" id="{F1C43E0D-C162-4A9C-0D0C-6ADA68C3CDCA}"/>
              </a:ext>
            </a:extLst>
          </p:cNvPr>
          <p:cNvSpPr>
            <a:spLocks noGrp="1"/>
          </p:cNvSpPr>
          <p:nvPr>
            <p:ph type="sldNum" sz="quarter" idx="4"/>
          </p:nvPr>
        </p:nvSpPr>
        <p:spPr/>
        <p:txBody>
          <a:bodyPr/>
          <a:lstStyle/>
          <a:p>
            <a:fld id="{5D421B75-32F1-3341-9ED0-64265A793BE3}" type="slidenum">
              <a:rPr lang="en-US" smtClean="0"/>
              <a:pPr/>
              <a:t>33</a:t>
            </a:fld>
            <a:endParaRPr lang="en-US" dirty="0"/>
          </a:p>
        </p:txBody>
      </p:sp>
    </p:spTree>
    <p:extLst>
      <p:ext uri="{BB962C8B-B14F-4D97-AF65-F5344CB8AC3E}">
        <p14:creationId xmlns:p14="http://schemas.microsoft.com/office/powerpoint/2010/main" val="2314930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FF724-8327-62CE-2EA8-2954609FC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A4BD2-637C-8BBB-44AC-A2FACF908C73}"/>
              </a:ext>
            </a:extLst>
          </p:cNvPr>
          <p:cNvSpPr>
            <a:spLocks noGrp="1"/>
          </p:cNvSpPr>
          <p:nvPr>
            <p:ph type="title"/>
          </p:nvPr>
        </p:nvSpPr>
        <p:spPr/>
        <p:txBody>
          <a:bodyPr/>
          <a:lstStyle/>
          <a:p>
            <a:r>
              <a:rPr lang="en-US" dirty="0"/>
              <a:t>Core Legal Challenges</a:t>
            </a:r>
          </a:p>
        </p:txBody>
      </p:sp>
      <p:sp>
        <p:nvSpPr>
          <p:cNvPr id="3" name="Content Placeholder 2">
            <a:extLst>
              <a:ext uri="{FF2B5EF4-FFF2-40B4-BE49-F238E27FC236}">
                <a16:creationId xmlns:a16="http://schemas.microsoft.com/office/drawing/2014/main" id="{51E7FE62-7F2C-97A8-1286-C22696184CDE}"/>
              </a:ext>
            </a:extLst>
          </p:cNvPr>
          <p:cNvSpPr>
            <a:spLocks noGrp="1"/>
          </p:cNvSpPr>
          <p:nvPr>
            <p:ph idx="1"/>
          </p:nvPr>
        </p:nvSpPr>
        <p:spPr>
          <a:xfrm>
            <a:off x="953811" y="3163824"/>
            <a:ext cx="22486758" cy="5755422"/>
          </a:xfrm>
        </p:spPr>
        <p:txBody>
          <a:bodyPr/>
          <a:lstStyle/>
          <a:p>
            <a:pPr marL="914400" indent="-914400">
              <a:buFont typeface="+mj-lt"/>
              <a:buAutoNum type="arabicPeriod"/>
            </a:pPr>
            <a:r>
              <a:rPr lang="en-US" dirty="0">
                <a:solidFill>
                  <a:schemeClr val="bg1">
                    <a:lumMod val="85000"/>
                  </a:schemeClr>
                </a:solidFill>
              </a:rPr>
              <a:t>Regulatory Compliance</a:t>
            </a:r>
          </a:p>
          <a:p>
            <a:pPr marL="914400" indent="-914400">
              <a:buFont typeface="+mj-lt"/>
              <a:buAutoNum type="arabicPeriod"/>
            </a:pPr>
            <a:r>
              <a:rPr lang="en-US" dirty="0">
                <a:solidFill>
                  <a:schemeClr val="bg1">
                    <a:lumMod val="85000"/>
                  </a:schemeClr>
                </a:solidFill>
              </a:rPr>
              <a:t>Food Safety and Liability</a:t>
            </a:r>
          </a:p>
          <a:p>
            <a:pPr marL="914400" indent="-914400">
              <a:buFont typeface="+mj-lt"/>
              <a:buAutoNum type="arabicPeriod"/>
            </a:pPr>
            <a:r>
              <a:rPr lang="en-US" dirty="0">
                <a:solidFill>
                  <a:schemeClr val="bg1">
                    <a:lumMod val="85000"/>
                  </a:schemeClr>
                </a:solidFill>
              </a:rPr>
              <a:t>Contract Law &amp; Supply Chains</a:t>
            </a:r>
          </a:p>
          <a:p>
            <a:pPr marL="914400" indent="-914400">
              <a:buFont typeface="+mj-lt"/>
              <a:buAutoNum type="arabicPeriod"/>
            </a:pPr>
            <a:r>
              <a:rPr lang="en-US" dirty="0">
                <a:solidFill>
                  <a:schemeClr val="bg1">
                    <a:lumMod val="85000"/>
                  </a:schemeClr>
                </a:solidFill>
              </a:rPr>
              <a:t>Cottage Food Laws</a:t>
            </a:r>
          </a:p>
          <a:p>
            <a:pPr marL="914400" indent="-914400">
              <a:buFont typeface="+mj-lt"/>
              <a:buAutoNum type="arabicPeriod"/>
            </a:pPr>
            <a:r>
              <a:rPr lang="en-US" b="1" dirty="0"/>
              <a:t>Estate and Business Planning</a:t>
            </a:r>
          </a:p>
          <a:p>
            <a:endParaRPr lang="en-US" dirty="0"/>
          </a:p>
        </p:txBody>
      </p:sp>
      <p:sp>
        <p:nvSpPr>
          <p:cNvPr id="4" name="Slide Number Placeholder 3">
            <a:extLst>
              <a:ext uri="{FF2B5EF4-FFF2-40B4-BE49-F238E27FC236}">
                <a16:creationId xmlns:a16="http://schemas.microsoft.com/office/drawing/2014/main" id="{3959543C-E41C-2CC0-0597-36CF3AD9DEAB}"/>
              </a:ext>
            </a:extLst>
          </p:cNvPr>
          <p:cNvSpPr>
            <a:spLocks noGrp="1"/>
          </p:cNvSpPr>
          <p:nvPr>
            <p:ph type="sldNum" sz="quarter" idx="4"/>
          </p:nvPr>
        </p:nvSpPr>
        <p:spPr/>
        <p:txBody>
          <a:bodyPr/>
          <a:lstStyle/>
          <a:p>
            <a:fld id="{5D421B75-32F1-3341-9ED0-64265A793BE3}" type="slidenum">
              <a:rPr lang="en-US" smtClean="0"/>
              <a:pPr/>
              <a:t>34</a:t>
            </a:fld>
            <a:endParaRPr lang="en-US" dirty="0"/>
          </a:p>
        </p:txBody>
      </p:sp>
    </p:spTree>
    <p:extLst>
      <p:ext uri="{BB962C8B-B14F-4D97-AF65-F5344CB8AC3E}">
        <p14:creationId xmlns:p14="http://schemas.microsoft.com/office/powerpoint/2010/main" val="4030948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917A-3640-F77C-2F6B-77CC4E1EB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90866-01D3-6D2D-4BE0-3265304AC5EC}"/>
              </a:ext>
            </a:extLst>
          </p:cNvPr>
          <p:cNvSpPr>
            <a:spLocks noGrp="1"/>
          </p:cNvSpPr>
          <p:nvPr>
            <p:ph type="title"/>
          </p:nvPr>
        </p:nvSpPr>
        <p:spPr>
          <a:xfrm>
            <a:off x="953811" y="434872"/>
            <a:ext cx="22486758" cy="2893100"/>
          </a:xfrm>
        </p:spPr>
        <p:txBody>
          <a:bodyPr/>
          <a:lstStyle/>
          <a:p>
            <a:r>
              <a:rPr lang="en-US" dirty="0"/>
              <a:t>Planning for Succession and Financial Security</a:t>
            </a:r>
          </a:p>
        </p:txBody>
      </p:sp>
      <p:sp>
        <p:nvSpPr>
          <p:cNvPr id="3" name="Content Placeholder 2">
            <a:extLst>
              <a:ext uri="{FF2B5EF4-FFF2-40B4-BE49-F238E27FC236}">
                <a16:creationId xmlns:a16="http://schemas.microsoft.com/office/drawing/2014/main" id="{F45F4476-B954-D3F3-B7C1-F8E309308CD9}"/>
              </a:ext>
            </a:extLst>
          </p:cNvPr>
          <p:cNvSpPr>
            <a:spLocks noGrp="1"/>
          </p:cNvSpPr>
          <p:nvPr>
            <p:ph idx="1"/>
          </p:nvPr>
        </p:nvSpPr>
        <p:spPr>
          <a:xfrm>
            <a:off x="953811" y="3163824"/>
            <a:ext cx="22486758" cy="3385542"/>
          </a:xfrm>
        </p:spPr>
        <p:txBody>
          <a:bodyPr/>
          <a:lstStyle/>
          <a:p>
            <a:r>
              <a:rPr lang="en-US" dirty="0"/>
              <a:t>Planning for the future, including </a:t>
            </a:r>
            <a:r>
              <a:rPr lang="en-US" b="1" dirty="0"/>
              <a:t>succession</a:t>
            </a:r>
            <a:r>
              <a:rPr lang="en-US" dirty="0"/>
              <a:t> and potential </a:t>
            </a:r>
            <a:r>
              <a:rPr lang="en-US" b="1" dirty="0"/>
              <a:t>bankruptcy</a:t>
            </a:r>
            <a:r>
              <a:rPr lang="en-US" dirty="0"/>
              <a:t>, is an important but often overlooked, especially in family-owned farms and food businesses where personal and business assets are intertwined.</a:t>
            </a:r>
          </a:p>
        </p:txBody>
      </p:sp>
      <p:sp>
        <p:nvSpPr>
          <p:cNvPr id="4" name="Slide Number Placeholder 3">
            <a:extLst>
              <a:ext uri="{FF2B5EF4-FFF2-40B4-BE49-F238E27FC236}">
                <a16:creationId xmlns:a16="http://schemas.microsoft.com/office/drawing/2014/main" id="{27CAA0C7-CEA2-0AFC-A3AC-21FBB572D1BF}"/>
              </a:ext>
            </a:extLst>
          </p:cNvPr>
          <p:cNvSpPr>
            <a:spLocks noGrp="1"/>
          </p:cNvSpPr>
          <p:nvPr>
            <p:ph type="sldNum" sz="quarter" idx="4"/>
          </p:nvPr>
        </p:nvSpPr>
        <p:spPr/>
        <p:txBody>
          <a:bodyPr/>
          <a:lstStyle/>
          <a:p>
            <a:fld id="{5D421B75-32F1-3341-9ED0-64265A793BE3}" type="slidenum">
              <a:rPr lang="en-US" smtClean="0"/>
              <a:pPr/>
              <a:t>35</a:t>
            </a:fld>
            <a:endParaRPr lang="en-US" dirty="0"/>
          </a:p>
        </p:txBody>
      </p:sp>
    </p:spTree>
    <p:extLst>
      <p:ext uri="{BB962C8B-B14F-4D97-AF65-F5344CB8AC3E}">
        <p14:creationId xmlns:p14="http://schemas.microsoft.com/office/powerpoint/2010/main" val="2308919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07FE-9266-338F-DC80-856F26BDBC08}"/>
              </a:ext>
            </a:extLst>
          </p:cNvPr>
          <p:cNvSpPr>
            <a:spLocks noGrp="1"/>
          </p:cNvSpPr>
          <p:nvPr>
            <p:ph type="title"/>
          </p:nvPr>
        </p:nvSpPr>
        <p:spPr>
          <a:xfrm>
            <a:off x="953811" y="1111980"/>
            <a:ext cx="22486758" cy="1538883"/>
          </a:xfrm>
        </p:spPr>
        <p:txBody>
          <a:bodyPr/>
          <a:lstStyle/>
          <a:p>
            <a:r>
              <a:rPr lang="en-US" dirty="0"/>
              <a:t>Succession Planning</a:t>
            </a:r>
          </a:p>
        </p:txBody>
      </p:sp>
      <p:sp>
        <p:nvSpPr>
          <p:cNvPr id="3" name="Content Placeholder 2">
            <a:extLst>
              <a:ext uri="{FF2B5EF4-FFF2-40B4-BE49-F238E27FC236}">
                <a16:creationId xmlns:a16="http://schemas.microsoft.com/office/drawing/2014/main" id="{F1BA30DF-3B14-4878-E21D-E4CF165E1FCD}"/>
              </a:ext>
            </a:extLst>
          </p:cNvPr>
          <p:cNvSpPr>
            <a:spLocks noGrp="1"/>
          </p:cNvSpPr>
          <p:nvPr>
            <p:ph idx="1"/>
          </p:nvPr>
        </p:nvSpPr>
        <p:spPr>
          <a:xfrm>
            <a:off x="953811" y="3163824"/>
            <a:ext cx="22486758" cy="4339650"/>
          </a:xfrm>
        </p:spPr>
        <p:txBody>
          <a:bodyPr/>
          <a:lstStyle/>
          <a:p>
            <a:r>
              <a:rPr lang="en-US" dirty="0"/>
              <a:t>Agribusiness often involves valuable, illiquid assets (land, equipment). </a:t>
            </a:r>
          </a:p>
          <a:p>
            <a:r>
              <a:rPr lang="en-US" dirty="0"/>
              <a:t>Succession planning ensures the business can transition smoothly to the next generation or a new owner without being broken up due to inheritance taxes or family disputes.</a:t>
            </a:r>
          </a:p>
        </p:txBody>
      </p:sp>
      <p:sp>
        <p:nvSpPr>
          <p:cNvPr id="4" name="Slide Number Placeholder 3">
            <a:extLst>
              <a:ext uri="{FF2B5EF4-FFF2-40B4-BE49-F238E27FC236}">
                <a16:creationId xmlns:a16="http://schemas.microsoft.com/office/drawing/2014/main" id="{6296B416-AB27-DEDD-674E-8415868E170C}"/>
              </a:ext>
            </a:extLst>
          </p:cNvPr>
          <p:cNvSpPr>
            <a:spLocks noGrp="1"/>
          </p:cNvSpPr>
          <p:nvPr>
            <p:ph type="sldNum" sz="quarter" idx="4"/>
          </p:nvPr>
        </p:nvSpPr>
        <p:spPr/>
        <p:txBody>
          <a:bodyPr/>
          <a:lstStyle/>
          <a:p>
            <a:fld id="{5D421B75-32F1-3341-9ED0-64265A793BE3}" type="slidenum">
              <a:rPr lang="en-US" smtClean="0"/>
              <a:pPr/>
              <a:t>36</a:t>
            </a:fld>
            <a:endParaRPr lang="en-US" dirty="0"/>
          </a:p>
        </p:txBody>
      </p:sp>
    </p:spTree>
    <p:extLst>
      <p:ext uri="{BB962C8B-B14F-4D97-AF65-F5344CB8AC3E}">
        <p14:creationId xmlns:p14="http://schemas.microsoft.com/office/powerpoint/2010/main" val="421218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159C-CED0-9F0C-47F0-F8D88F2A3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15498-4AF6-4E67-A285-693961DD0FFE}"/>
              </a:ext>
            </a:extLst>
          </p:cNvPr>
          <p:cNvSpPr>
            <a:spLocks noGrp="1"/>
          </p:cNvSpPr>
          <p:nvPr>
            <p:ph type="title"/>
          </p:nvPr>
        </p:nvSpPr>
        <p:spPr>
          <a:xfrm>
            <a:off x="953811" y="1111980"/>
            <a:ext cx="22486758" cy="1538883"/>
          </a:xfrm>
        </p:spPr>
        <p:txBody>
          <a:bodyPr/>
          <a:lstStyle/>
          <a:p>
            <a:r>
              <a:rPr lang="en-US" dirty="0"/>
              <a:t>Bankruptcy (Chapter 12)</a:t>
            </a:r>
          </a:p>
        </p:txBody>
      </p:sp>
      <p:sp>
        <p:nvSpPr>
          <p:cNvPr id="3" name="Content Placeholder 2">
            <a:extLst>
              <a:ext uri="{FF2B5EF4-FFF2-40B4-BE49-F238E27FC236}">
                <a16:creationId xmlns:a16="http://schemas.microsoft.com/office/drawing/2014/main" id="{906D7651-28F7-4EED-AFF1-C73423690CDD}"/>
              </a:ext>
            </a:extLst>
          </p:cNvPr>
          <p:cNvSpPr>
            <a:spLocks noGrp="1"/>
          </p:cNvSpPr>
          <p:nvPr>
            <p:ph idx="1"/>
          </p:nvPr>
        </p:nvSpPr>
        <p:spPr>
          <a:xfrm>
            <a:off x="953811" y="3163824"/>
            <a:ext cx="10228539" cy="8463855"/>
          </a:xfrm>
        </p:spPr>
        <p:txBody>
          <a:bodyPr/>
          <a:lstStyle/>
          <a:p>
            <a:r>
              <a:rPr lang="en-US" sz="4400" dirty="0"/>
              <a:t>While all businesses can file for standard reorganization (Chapter 11) or liquidation (Chapter 7), farmers have a unique provision: Chapter 12. </a:t>
            </a:r>
          </a:p>
          <a:p>
            <a:r>
              <a:rPr lang="en-US" sz="4400" dirty="0"/>
              <a:t>This is designed specifically for "family farmers" or "family fishermen" to reorganize their debts while keeping the operation running—an important tool given the volatility of farm income.</a:t>
            </a:r>
          </a:p>
        </p:txBody>
      </p:sp>
      <p:sp>
        <p:nvSpPr>
          <p:cNvPr id="4" name="Slide Number Placeholder 3">
            <a:extLst>
              <a:ext uri="{FF2B5EF4-FFF2-40B4-BE49-F238E27FC236}">
                <a16:creationId xmlns:a16="http://schemas.microsoft.com/office/drawing/2014/main" id="{885B43D9-8306-17CC-71DF-07DFE44D4D31}"/>
              </a:ext>
            </a:extLst>
          </p:cNvPr>
          <p:cNvSpPr>
            <a:spLocks noGrp="1"/>
          </p:cNvSpPr>
          <p:nvPr>
            <p:ph type="sldNum" sz="quarter" idx="4"/>
          </p:nvPr>
        </p:nvSpPr>
        <p:spPr/>
        <p:txBody>
          <a:bodyPr/>
          <a:lstStyle/>
          <a:p>
            <a:fld id="{5D421B75-32F1-3341-9ED0-64265A793BE3}" type="slidenum">
              <a:rPr lang="en-US" smtClean="0"/>
              <a:pPr/>
              <a:t>37</a:t>
            </a:fld>
            <a:endParaRPr lang="en-US" dirty="0"/>
          </a:p>
        </p:txBody>
      </p:sp>
      <p:pic>
        <p:nvPicPr>
          <p:cNvPr id="6" name="Picture 5">
            <a:extLst>
              <a:ext uri="{FF2B5EF4-FFF2-40B4-BE49-F238E27FC236}">
                <a16:creationId xmlns:a16="http://schemas.microsoft.com/office/drawing/2014/main" id="{6504D5C0-940E-D74C-FA8A-34D09D008B3E}"/>
              </a:ext>
            </a:extLst>
          </p:cNvPr>
          <p:cNvPicPr>
            <a:picLocks noChangeAspect="1"/>
          </p:cNvPicPr>
          <p:nvPr/>
        </p:nvPicPr>
        <p:blipFill>
          <a:blip r:embed="rId2"/>
          <a:stretch>
            <a:fillRect/>
          </a:stretch>
        </p:blipFill>
        <p:spPr>
          <a:xfrm>
            <a:off x="11808422" y="3528903"/>
            <a:ext cx="12044041" cy="6658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2092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A7FF-2DE9-013B-054B-120AED605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180D8-60E6-3B87-180D-AC96DE251764}"/>
              </a:ext>
            </a:extLst>
          </p:cNvPr>
          <p:cNvSpPr>
            <a:spLocks noGrp="1"/>
          </p:cNvSpPr>
          <p:nvPr>
            <p:ph type="title"/>
          </p:nvPr>
        </p:nvSpPr>
        <p:spPr>
          <a:xfrm>
            <a:off x="1680667" y="5210924"/>
            <a:ext cx="15371706" cy="1814343"/>
          </a:xfrm>
        </p:spPr>
        <p:txBody>
          <a:bodyPr anchor="b">
            <a:normAutofit fontScale="90000"/>
          </a:bodyPr>
          <a:lstStyle/>
          <a:p>
            <a:r>
              <a:rPr lang="en-US" dirty="0"/>
              <a:t>Part 2:</a:t>
            </a:r>
            <a:br>
              <a:rPr lang="en-US" dirty="0"/>
            </a:br>
            <a:r>
              <a:rPr lang="en-US" dirty="0"/>
              <a:t>Marketing Challenges</a:t>
            </a:r>
          </a:p>
        </p:txBody>
      </p:sp>
      <p:sp>
        <p:nvSpPr>
          <p:cNvPr id="4" name="Text Placeholder 3">
            <a:extLst>
              <a:ext uri="{FF2B5EF4-FFF2-40B4-BE49-F238E27FC236}">
                <a16:creationId xmlns:a16="http://schemas.microsoft.com/office/drawing/2014/main" id="{3EE8F36A-5C9E-9967-D65B-7D83C402D91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910037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09721-C150-5672-9BE1-3B56316EE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11C14-4712-817C-BA67-4D86DFEF601E}"/>
              </a:ext>
            </a:extLst>
          </p:cNvPr>
          <p:cNvSpPr>
            <a:spLocks noGrp="1"/>
          </p:cNvSpPr>
          <p:nvPr>
            <p:ph type="title"/>
          </p:nvPr>
        </p:nvSpPr>
        <p:spPr>
          <a:xfrm>
            <a:off x="953811" y="1111980"/>
            <a:ext cx="22486758" cy="1538883"/>
          </a:xfrm>
        </p:spPr>
        <p:txBody>
          <a:bodyPr/>
          <a:lstStyle/>
          <a:p>
            <a:r>
              <a:rPr lang="en-US" dirty="0"/>
              <a:t>The Market Landscape</a:t>
            </a:r>
          </a:p>
        </p:txBody>
      </p:sp>
      <p:sp>
        <p:nvSpPr>
          <p:cNvPr id="3" name="Content Placeholder 2">
            <a:extLst>
              <a:ext uri="{FF2B5EF4-FFF2-40B4-BE49-F238E27FC236}">
                <a16:creationId xmlns:a16="http://schemas.microsoft.com/office/drawing/2014/main" id="{D6778F8B-ED72-235F-612A-D3B7A964380A}"/>
              </a:ext>
            </a:extLst>
          </p:cNvPr>
          <p:cNvSpPr>
            <a:spLocks noGrp="1"/>
          </p:cNvSpPr>
          <p:nvPr>
            <p:ph idx="1"/>
          </p:nvPr>
        </p:nvSpPr>
        <p:spPr>
          <a:xfrm>
            <a:off x="953811" y="3163824"/>
            <a:ext cx="22486758" cy="7694414"/>
          </a:xfrm>
        </p:spPr>
        <p:txBody>
          <a:bodyPr/>
          <a:lstStyle/>
          <a:p>
            <a:r>
              <a:rPr lang="en-US" dirty="0"/>
              <a:t>In the food and beverage industry, you are competing not just with similar products (another brand of yogurt) but also with consumer choices across categories (a restaurant meal vs. cooking at home).</a:t>
            </a:r>
          </a:p>
          <a:p>
            <a:r>
              <a:rPr lang="en-US" dirty="0"/>
              <a:t>Marketing in agribusiness is about turning a commodity product (e.g., a chicken) into a </a:t>
            </a:r>
            <a:r>
              <a:rPr lang="en-US" b="1" dirty="0"/>
              <a:t>differentiated, branded value proposition</a:t>
            </a:r>
            <a:r>
              <a:rPr lang="en-US" dirty="0"/>
              <a:t> (e.g., a "Certified Humane, Pasture-Raised Chicken from Sunnyside Farm").</a:t>
            </a:r>
          </a:p>
          <a:p>
            <a:endParaRPr lang="en-US" dirty="0"/>
          </a:p>
        </p:txBody>
      </p:sp>
      <p:sp>
        <p:nvSpPr>
          <p:cNvPr id="4" name="Slide Number Placeholder 3">
            <a:extLst>
              <a:ext uri="{FF2B5EF4-FFF2-40B4-BE49-F238E27FC236}">
                <a16:creationId xmlns:a16="http://schemas.microsoft.com/office/drawing/2014/main" id="{CD5E4B32-39C3-2984-3504-20CD521BA55A}"/>
              </a:ext>
            </a:extLst>
          </p:cNvPr>
          <p:cNvSpPr>
            <a:spLocks noGrp="1"/>
          </p:cNvSpPr>
          <p:nvPr>
            <p:ph type="sldNum" sz="quarter" idx="4"/>
          </p:nvPr>
        </p:nvSpPr>
        <p:spPr/>
        <p:txBody>
          <a:bodyPr/>
          <a:lstStyle/>
          <a:p>
            <a:fld id="{5D421B75-32F1-3341-9ED0-64265A793BE3}" type="slidenum">
              <a:rPr lang="en-US" smtClean="0"/>
              <a:pPr/>
              <a:t>39</a:t>
            </a:fld>
            <a:endParaRPr lang="en-US" dirty="0"/>
          </a:p>
        </p:txBody>
      </p:sp>
    </p:spTree>
    <p:extLst>
      <p:ext uri="{BB962C8B-B14F-4D97-AF65-F5344CB8AC3E}">
        <p14:creationId xmlns:p14="http://schemas.microsoft.com/office/powerpoint/2010/main" val="670701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9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7921656"/>
          </a:xfrm>
        </p:spPr>
        <p:txBody>
          <a:bodyPr/>
          <a:lstStyle/>
          <a:p>
            <a:pPr marL="533400" indent="-533400">
              <a:spcAft>
                <a:spcPts val="0"/>
              </a:spcAft>
              <a:buClr>
                <a:schemeClr val="tx1"/>
              </a:buClr>
              <a:buFontTx/>
              <a:buAutoNum type="arabicPeriod"/>
            </a:pPr>
            <a:r>
              <a:rPr lang="en-US" sz="3200" dirty="0">
                <a:cs typeface="Tahoma" pitchFamily="34" charset="0"/>
              </a:rPr>
              <a:t>Explain the importance of legal issues for entrepreneurs.</a:t>
            </a:r>
          </a:p>
          <a:p>
            <a:pPr marL="533400" indent="-533400">
              <a:spcAft>
                <a:spcPts val="0"/>
              </a:spcAft>
              <a:buClr>
                <a:schemeClr val="tx1"/>
              </a:buClr>
              <a:buFontTx/>
              <a:buAutoNum type="arabicPeriod"/>
            </a:pPr>
            <a:r>
              <a:rPr lang="en-US" sz="3200" dirty="0">
                <a:cs typeface="Tahoma" pitchFamily="34" charset="0"/>
              </a:rPr>
              <a:t>Identify patent protection, including definitions and preparation.</a:t>
            </a:r>
          </a:p>
          <a:p>
            <a:pPr marL="533400" indent="-533400">
              <a:spcAft>
                <a:spcPts val="0"/>
              </a:spcAft>
              <a:buClr>
                <a:schemeClr val="tx1"/>
              </a:buClr>
              <a:buFontTx/>
              <a:buAutoNum type="arabicPeriod"/>
            </a:pPr>
            <a:r>
              <a:rPr lang="en-US" sz="3200" dirty="0">
                <a:cs typeface="Tahoma" pitchFamily="34" charset="0"/>
              </a:rPr>
              <a:t>Discuss copyrights and their relevance to entrepreneurs.</a:t>
            </a:r>
          </a:p>
          <a:p>
            <a:pPr marL="533400" indent="-533400">
              <a:spcAft>
                <a:spcPts val="0"/>
              </a:spcAft>
              <a:buClr>
                <a:schemeClr val="tx1"/>
              </a:buClr>
              <a:buFontTx/>
              <a:buAutoNum type="arabicPeriod"/>
            </a:pPr>
            <a:r>
              <a:rPr lang="en-US" sz="3200" dirty="0">
                <a:cs typeface="Tahoma" pitchFamily="34" charset="0"/>
              </a:rPr>
              <a:t>Explain trademarks and their impact on new ventures.</a:t>
            </a:r>
          </a:p>
          <a:p>
            <a:pPr marL="533400" indent="-533400">
              <a:spcAft>
                <a:spcPts val="0"/>
              </a:spcAft>
              <a:buClr>
                <a:schemeClr val="tx1"/>
              </a:buClr>
              <a:buFontTx/>
              <a:buAutoNum type="arabicPeriod"/>
            </a:pPr>
            <a:r>
              <a:rPr lang="en-US" sz="3200" dirty="0">
                <a:cs typeface="Tahoma" pitchFamily="34" charset="0"/>
              </a:rPr>
              <a:t>Identify the legal forms of organization—sole proprietorship, partnership, and corporation.</a:t>
            </a:r>
          </a:p>
          <a:p>
            <a:pPr marL="533400" indent="-533400">
              <a:spcAft>
                <a:spcPts val="0"/>
              </a:spcAft>
              <a:buClr>
                <a:schemeClr val="tx1"/>
              </a:buClr>
              <a:buFont typeface="+mj-lt"/>
              <a:buAutoNum type="arabicPeriod" startAt="6"/>
            </a:pPr>
            <a:r>
              <a:rPr lang="en-US" sz="3200" dirty="0">
                <a:cs typeface="Tahoma" pitchFamily="34" charset="0"/>
              </a:rPr>
              <a:t>List the advantages and disadvantages of each of these three legal forms.</a:t>
            </a:r>
          </a:p>
          <a:p>
            <a:pPr marL="533400" indent="-533400">
              <a:spcAft>
                <a:spcPts val="0"/>
              </a:spcAft>
              <a:buClr>
                <a:schemeClr val="tx1"/>
              </a:buClr>
              <a:buFontTx/>
              <a:buAutoNum type="arabicPeriod" startAt="6"/>
            </a:pPr>
            <a:r>
              <a:rPr lang="en-US" sz="3200" dirty="0">
                <a:cs typeface="Tahoma" pitchFamily="34" charset="0"/>
              </a:rPr>
              <a:t>Explain the nature of the limited partnership and limited liability partnerships.</a:t>
            </a:r>
          </a:p>
          <a:p>
            <a:pPr marL="533400" indent="-533400">
              <a:spcAft>
                <a:spcPts val="0"/>
              </a:spcAft>
              <a:buClr>
                <a:schemeClr val="tx1"/>
              </a:buClr>
              <a:buFontTx/>
              <a:buAutoNum type="arabicPeriod" startAt="6"/>
            </a:pPr>
            <a:r>
              <a:rPr lang="en-US" sz="3200" dirty="0">
                <a:cs typeface="Tahoma" pitchFamily="34" charset="0"/>
              </a:rPr>
              <a:t>Discuss how an S corporation works.</a:t>
            </a:r>
          </a:p>
          <a:p>
            <a:pPr marL="533400" indent="-533400">
              <a:spcAft>
                <a:spcPts val="0"/>
              </a:spcAft>
              <a:buClr>
                <a:schemeClr val="tx1"/>
              </a:buClr>
              <a:buFontTx/>
              <a:buAutoNum type="arabicPeriod" startAt="6"/>
            </a:pPr>
            <a:r>
              <a:rPr lang="en-US" sz="3200" dirty="0">
                <a:cs typeface="Tahoma" pitchFamily="34" charset="0"/>
              </a:rPr>
              <a:t>Define the additional classifications of corporations, including limited liability companies (LLCs), B corporations, and low-profit, limited liability companies (L3Cs).</a:t>
            </a:r>
          </a:p>
          <a:p>
            <a:pPr marL="533400" indent="-533400">
              <a:spcAft>
                <a:spcPts val="0"/>
              </a:spcAft>
              <a:buClr>
                <a:schemeClr val="tx1"/>
              </a:buClr>
              <a:buFontTx/>
              <a:buAutoNum type="arabicPeriod" startAt="6"/>
            </a:pPr>
            <a:r>
              <a:rPr lang="en-US" sz="3200" dirty="0">
                <a:cs typeface="Tahoma" pitchFamily="34" charset="0"/>
              </a:rPr>
              <a:t>Identify the major segments of the bankruptcy law that apply to entrepreneurs.</a:t>
            </a: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9E25-5329-32AE-B975-1FFF570BCDC7}"/>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FBE5E8EB-1FD9-7B79-4931-4483FADCD4B9}"/>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dirty="0"/>
              <a:t>Lack of skills and resources.</a:t>
            </a:r>
          </a:p>
          <a:p>
            <a:pPr marL="914400" indent="-914400">
              <a:buFont typeface="+mj-lt"/>
              <a:buAutoNum type="arabicPeriod"/>
            </a:pPr>
            <a:r>
              <a:rPr lang="en-US" dirty="0"/>
              <a:t>High competition (Local vs. Global).</a:t>
            </a:r>
          </a:p>
          <a:p>
            <a:pPr marL="914400" indent="-914400">
              <a:buFont typeface="+mj-lt"/>
              <a:buAutoNum type="arabicPeriod"/>
            </a:pPr>
            <a:r>
              <a:rPr lang="en-US" dirty="0"/>
              <a:t>Difficult market access.</a:t>
            </a:r>
          </a:p>
          <a:p>
            <a:pPr marL="914400" indent="-914400">
              <a:buFont typeface="+mj-lt"/>
              <a:buAutoNum type="arabicPeriod"/>
            </a:pPr>
            <a:r>
              <a:rPr lang="en-US" dirty="0"/>
              <a:t>Product quality and perception.</a:t>
            </a:r>
          </a:p>
          <a:p>
            <a:pPr marL="914400" indent="-914400">
              <a:buFont typeface="+mj-lt"/>
              <a:buAutoNum type="arabicPeriod"/>
            </a:pPr>
            <a:r>
              <a:rPr lang="en-US" dirty="0"/>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E2E8055-8759-97EF-85EA-0BBD49D8E3A2}"/>
              </a:ext>
            </a:extLst>
          </p:cNvPr>
          <p:cNvSpPr>
            <a:spLocks noGrp="1"/>
          </p:cNvSpPr>
          <p:nvPr>
            <p:ph type="sldNum" sz="quarter" idx="4"/>
          </p:nvPr>
        </p:nvSpPr>
        <p:spPr/>
        <p:txBody>
          <a:bodyPr/>
          <a:lstStyle/>
          <a:p>
            <a:fld id="{5D421B75-32F1-3341-9ED0-64265A793BE3}" type="slidenum">
              <a:rPr lang="en-US" smtClean="0"/>
              <a:pPr/>
              <a:t>40</a:t>
            </a:fld>
            <a:endParaRPr lang="en-US" dirty="0"/>
          </a:p>
        </p:txBody>
      </p:sp>
    </p:spTree>
    <p:extLst>
      <p:ext uri="{BB962C8B-B14F-4D97-AF65-F5344CB8AC3E}">
        <p14:creationId xmlns:p14="http://schemas.microsoft.com/office/powerpoint/2010/main" val="2589527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1A686-810F-1A31-2694-CE083DB4A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38A63-0D15-D929-212C-50F20658D751}"/>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51CF8875-8C87-621C-0D83-5568C0925EF6}"/>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b="1" dirty="0"/>
              <a:t>Lack of skills and resources.</a:t>
            </a:r>
          </a:p>
          <a:p>
            <a:pPr marL="914400" indent="-914400">
              <a:buFont typeface="+mj-lt"/>
              <a:buAutoNum type="arabicPeriod"/>
            </a:pPr>
            <a:r>
              <a:rPr lang="en-US" dirty="0">
                <a:solidFill>
                  <a:schemeClr val="bg1">
                    <a:lumMod val="85000"/>
                  </a:schemeClr>
                </a:solidFill>
              </a:rPr>
              <a:t>High competition (Local vs. Global).</a:t>
            </a:r>
          </a:p>
          <a:p>
            <a:pPr marL="914400" indent="-914400">
              <a:buFont typeface="+mj-lt"/>
              <a:buAutoNum type="arabicPeriod"/>
            </a:pPr>
            <a:r>
              <a:rPr lang="en-US" dirty="0">
                <a:solidFill>
                  <a:schemeClr val="bg1">
                    <a:lumMod val="85000"/>
                  </a:schemeClr>
                </a:solidFill>
              </a:rPr>
              <a:t>Difficult market access.</a:t>
            </a:r>
          </a:p>
          <a:p>
            <a:pPr marL="914400" indent="-914400">
              <a:buFont typeface="+mj-lt"/>
              <a:buAutoNum type="arabicPeriod"/>
            </a:pPr>
            <a:r>
              <a:rPr lang="en-US" dirty="0">
                <a:solidFill>
                  <a:schemeClr val="bg1">
                    <a:lumMod val="85000"/>
                  </a:schemeClr>
                </a:solidFill>
              </a:rPr>
              <a:t>Product quality and perception.</a:t>
            </a:r>
          </a:p>
          <a:p>
            <a:pPr marL="914400" indent="-914400">
              <a:buFont typeface="+mj-lt"/>
              <a:buAutoNum type="arabicPeriod"/>
            </a:pPr>
            <a:r>
              <a:rPr lang="en-US" dirty="0">
                <a:solidFill>
                  <a:schemeClr val="bg1">
                    <a:lumMod val="85000"/>
                  </a:schemeClr>
                </a:solidFill>
              </a:rPr>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0268513-AF24-A58D-CBF7-FE7ECBDE770E}"/>
              </a:ext>
            </a:extLst>
          </p:cNvPr>
          <p:cNvSpPr>
            <a:spLocks noGrp="1"/>
          </p:cNvSpPr>
          <p:nvPr>
            <p:ph type="sldNum" sz="quarter" idx="4"/>
          </p:nvPr>
        </p:nvSpPr>
        <p:spPr/>
        <p:txBody>
          <a:bodyPr/>
          <a:lstStyle/>
          <a:p>
            <a:fld id="{5D421B75-32F1-3341-9ED0-64265A793BE3}" type="slidenum">
              <a:rPr lang="en-US" smtClean="0"/>
              <a:pPr/>
              <a:t>41</a:t>
            </a:fld>
            <a:endParaRPr lang="en-US" dirty="0"/>
          </a:p>
        </p:txBody>
      </p:sp>
    </p:spTree>
    <p:extLst>
      <p:ext uri="{BB962C8B-B14F-4D97-AF65-F5344CB8AC3E}">
        <p14:creationId xmlns:p14="http://schemas.microsoft.com/office/powerpoint/2010/main" val="385219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7372-200E-E517-077A-46D488CBC2FA}"/>
              </a:ext>
            </a:extLst>
          </p:cNvPr>
          <p:cNvSpPr>
            <a:spLocks noGrp="1"/>
          </p:cNvSpPr>
          <p:nvPr>
            <p:ph type="title"/>
          </p:nvPr>
        </p:nvSpPr>
        <p:spPr>
          <a:xfrm>
            <a:off x="953811" y="1111980"/>
            <a:ext cx="22486758" cy="1538883"/>
          </a:xfrm>
        </p:spPr>
        <p:txBody>
          <a:bodyPr/>
          <a:lstStyle/>
          <a:p>
            <a:r>
              <a:rPr lang="en-US" dirty="0"/>
              <a:t>Lack of Skills and Resources</a:t>
            </a:r>
          </a:p>
        </p:txBody>
      </p:sp>
      <p:sp>
        <p:nvSpPr>
          <p:cNvPr id="3" name="Content Placeholder 2">
            <a:extLst>
              <a:ext uri="{FF2B5EF4-FFF2-40B4-BE49-F238E27FC236}">
                <a16:creationId xmlns:a16="http://schemas.microsoft.com/office/drawing/2014/main" id="{73E767D5-4EF4-4EAC-55F6-9FD9C812749D}"/>
              </a:ext>
            </a:extLst>
          </p:cNvPr>
          <p:cNvSpPr>
            <a:spLocks noGrp="1"/>
          </p:cNvSpPr>
          <p:nvPr>
            <p:ph idx="1"/>
          </p:nvPr>
        </p:nvSpPr>
        <p:spPr>
          <a:xfrm>
            <a:off x="953811" y="3163824"/>
            <a:ext cx="22486758" cy="8463855"/>
          </a:xfrm>
        </p:spPr>
        <p:txBody>
          <a:bodyPr/>
          <a:lstStyle/>
          <a:p>
            <a:r>
              <a:rPr lang="en-US" sz="4000" dirty="0"/>
              <a:t>Many small food and farm entrepreneurs are experts in production (growing, cooking) but lack the necessary skills and capital to develop and execute effective marketing plans (e.g., digital advertising, brand design, retail buyer pitches).</a:t>
            </a:r>
          </a:p>
          <a:p>
            <a:pPr marL="0" indent="0">
              <a:buNone/>
            </a:pPr>
            <a:endParaRPr lang="en-US" sz="4000" dirty="0"/>
          </a:p>
          <a:p>
            <a:pPr marL="0" indent="0">
              <a:buNone/>
            </a:pPr>
            <a:r>
              <a:rPr lang="en-US" sz="4000" b="1" dirty="0"/>
              <a:t>Solutions:</a:t>
            </a:r>
          </a:p>
          <a:p>
            <a:pPr lvl="1"/>
            <a:r>
              <a:rPr lang="en-US" sz="3600" b="1" dirty="0"/>
              <a:t>Cooperative Marketing Hubs: </a:t>
            </a:r>
            <a:r>
              <a:rPr lang="en-US" sz="3600" dirty="0"/>
              <a:t>Producers pool capital to hire a shared expert (the "Co-op Agency") for branding, digital advertising, and high-quality photography, spreading the cost and gaining specialized skills.</a:t>
            </a:r>
          </a:p>
          <a:p>
            <a:pPr lvl="1"/>
            <a:r>
              <a:rPr lang="en-US" sz="3600" b="1" dirty="0"/>
              <a:t>Leverage Aggregators/Distributors: </a:t>
            </a:r>
            <a:r>
              <a:rPr lang="en-US" sz="3600" dirty="0"/>
              <a:t>Partner with existing local food distributors who specialize in sales and logistics, immediately gaining access to high-value retail buyers and professional pitch execution.</a:t>
            </a:r>
          </a:p>
          <a:p>
            <a:pPr lvl="1"/>
            <a:r>
              <a:rPr lang="en-US" sz="3600" b="1" dirty="0"/>
              <a:t>Focus on Business Incubation: </a:t>
            </a:r>
            <a:r>
              <a:rPr lang="en-US" sz="3600" dirty="0"/>
              <a:t>Use incubators that offer free or subsidized training in financial forecasting, brand narrative development, and retail pitching.</a:t>
            </a:r>
          </a:p>
        </p:txBody>
      </p:sp>
      <p:sp>
        <p:nvSpPr>
          <p:cNvPr id="4" name="Slide Number Placeholder 3">
            <a:extLst>
              <a:ext uri="{FF2B5EF4-FFF2-40B4-BE49-F238E27FC236}">
                <a16:creationId xmlns:a16="http://schemas.microsoft.com/office/drawing/2014/main" id="{F0C4AAFD-C8F0-0490-169F-B80D8F34890E}"/>
              </a:ext>
            </a:extLst>
          </p:cNvPr>
          <p:cNvSpPr>
            <a:spLocks noGrp="1"/>
          </p:cNvSpPr>
          <p:nvPr>
            <p:ph type="sldNum" sz="quarter" idx="4"/>
          </p:nvPr>
        </p:nvSpPr>
        <p:spPr/>
        <p:txBody>
          <a:bodyPr/>
          <a:lstStyle/>
          <a:p>
            <a:fld id="{5D421B75-32F1-3341-9ED0-64265A793BE3}" type="slidenum">
              <a:rPr lang="en-US" smtClean="0"/>
              <a:pPr/>
              <a:t>42</a:t>
            </a:fld>
            <a:endParaRPr lang="en-US" dirty="0"/>
          </a:p>
        </p:txBody>
      </p:sp>
    </p:spTree>
    <p:extLst>
      <p:ext uri="{BB962C8B-B14F-4D97-AF65-F5344CB8AC3E}">
        <p14:creationId xmlns:p14="http://schemas.microsoft.com/office/powerpoint/2010/main" val="12595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4D64-C322-8E5E-52F4-C23D877D0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68FAC-4151-93B2-1E77-5393BBE18731}"/>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685C4924-A479-49CF-3155-92FC4693972C}"/>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dirty="0">
                <a:solidFill>
                  <a:schemeClr val="bg1">
                    <a:lumMod val="85000"/>
                  </a:schemeClr>
                </a:solidFill>
              </a:rPr>
              <a:t>Lack of skills and resources.</a:t>
            </a:r>
          </a:p>
          <a:p>
            <a:pPr marL="914400" indent="-914400">
              <a:buFont typeface="+mj-lt"/>
              <a:buAutoNum type="arabicPeriod"/>
            </a:pPr>
            <a:r>
              <a:rPr lang="en-US" b="1" dirty="0"/>
              <a:t>High competition (Local vs. Global).</a:t>
            </a:r>
          </a:p>
          <a:p>
            <a:pPr marL="914400" indent="-914400">
              <a:buFont typeface="+mj-lt"/>
              <a:buAutoNum type="arabicPeriod"/>
            </a:pPr>
            <a:r>
              <a:rPr lang="en-US" dirty="0">
                <a:solidFill>
                  <a:schemeClr val="bg1">
                    <a:lumMod val="85000"/>
                  </a:schemeClr>
                </a:solidFill>
              </a:rPr>
              <a:t>Difficult market access.</a:t>
            </a:r>
          </a:p>
          <a:p>
            <a:pPr marL="914400" indent="-914400">
              <a:buFont typeface="+mj-lt"/>
              <a:buAutoNum type="arabicPeriod"/>
            </a:pPr>
            <a:r>
              <a:rPr lang="en-US" dirty="0">
                <a:solidFill>
                  <a:schemeClr val="bg1">
                    <a:lumMod val="85000"/>
                  </a:schemeClr>
                </a:solidFill>
              </a:rPr>
              <a:t>Product quality and perception.</a:t>
            </a:r>
          </a:p>
          <a:p>
            <a:pPr marL="914400" indent="-914400">
              <a:buFont typeface="+mj-lt"/>
              <a:buAutoNum type="arabicPeriod"/>
            </a:pPr>
            <a:r>
              <a:rPr lang="en-US" dirty="0">
                <a:solidFill>
                  <a:schemeClr val="bg1">
                    <a:lumMod val="85000"/>
                  </a:schemeClr>
                </a:solidFill>
              </a:rPr>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2977C7A-9FD9-A38E-1922-B14DCA094594}"/>
              </a:ext>
            </a:extLst>
          </p:cNvPr>
          <p:cNvSpPr>
            <a:spLocks noGrp="1"/>
          </p:cNvSpPr>
          <p:nvPr>
            <p:ph type="sldNum" sz="quarter" idx="4"/>
          </p:nvPr>
        </p:nvSpPr>
        <p:spPr/>
        <p:txBody>
          <a:bodyPr/>
          <a:lstStyle/>
          <a:p>
            <a:fld id="{5D421B75-32F1-3341-9ED0-64265A793BE3}" type="slidenum">
              <a:rPr lang="en-US" smtClean="0"/>
              <a:pPr/>
              <a:t>43</a:t>
            </a:fld>
            <a:endParaRPr lang="en-US" dirty="0"/>
          </a:p>
        </p:txBody>
      </p:sp>
    </p:spTree>
    <p:extLst>
      <p:ext uri="{BB962C8B-B14F-4D97-AF65-F5344CB8AC3E}">
        <p14:creationId xmlns:p14="http://schemas.microsoft.com/office/powerpoint/2010/main" val="2659721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136FF-6BB6-6F87-C880-DDA3C85F5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7A4FC-E7E7-E34D-975B-E75937FB25AB}"/>
              </a:ext>
            </a:extLst>
          </p:cNvPr>
          <p:cNvSpPr>
            <a:spLocks noGrp="1"/>
          </p:cNvSpPr>
          <p:nvPr>
            <p:ph type="title"/>
          </p:nvPr>
        </p:nvSpPr>
        <p:spPr/>
        <p:txBody>
          <a:bodyPr/>
          <a:lstStyle/>
          <a:p>
            <a:r>
              <a:rPr lang="en-US" dirty="0"/>
              <a:t>High Competition</a:t>
            </a:r>
          </a:p>
        </p:txBody>
      </p:sp>
      <p:sp>
        <p:nvSpPr>
          <p:cNvPr id="3" name="Content Placeholder 2">
            <a:extLst>
              <a:ext uri="{FF2B5EF4-FFF2-40B4-BE49-F238E27FC236}">
                <a16:creationId xmlns:a16="http://schemas.microsoft.com/office/drawing/2014/main" id="{103266C9-CAEC-C2E3-E214-C754191FC10E}"/>
              </a:ext>
            </a:extLst>
          </p:cNvPr>
          <p:cNvSpPr>
            <a:spLocks noGrp="1"/>
          </p:cNvSpPr>
          <p:nvPr>
            <p:ph idx="1"/>
          </p:nvPr>
        </p:nvSpPr>
        <p:spPr>
          <a:xfrm>
            <a:off x="953811" y="3163824"/>
            <a:ext cx="22486758" cy="7478970"/>
          </a:xfrm>
        </p:spPr>
        <p:txBody>
          <a:bodyPr/>
          <a:lstStyle/>
          <a:p>
            <a:r>
              <a:rPr lang="en-US" dirty="0"/>
              <a:t>The market is saturated, making it difficult to stand out and secure a profitable customer base.</a:t>
            </a:r>
          </a:p>
          <a:p>
            <a:pPr lvl="1"/>
            <a:r>
              <a:rPr lang="en-US" b="1" dirty="0"/>
              <a:t>Against Large-Scale Operations:</a:t>
            </a:r>
            <a:r>
              <a:rPr lang="en-US" dirty="0"/>
              <a:t> A national beverage company can out-spend and out-price your local sparkling water due to massive economies of scale.</a:t>
            </a:r>
          </a:p>
          <a:p>
            <a:pPr lvl="1"/>
            <a:r>
              <a:rPr lang="en-US" b="1" dirty="0"/>
              <a:t>Against Other Options:</a:t>
            </a:r>
            <a:r>
              <a:rPr lang="en-US" dirty="0"/>
              <a:t> Consumers have infinite choices. Your artisanal cheese competes with every other quick-snack option available.</a:t>
            </a:r>
          </a:p>
          <a:p>
            <a:endParaRPr lang="en-US" dirty="0"/>
          </a:p>
        </p:txBody>
      </p:sp>
      <p:sp>
        <p:nvSpPr>
          <p:cNvPr id="4" name="Slide Number Placeholder 3">
            <a:extLst>
              <a:ext uri="{FF2B5EF4-FFF2-40B4-BE49-F238E27FC236}">
                <a16:creationId xmlns:a16="http://schemas.microsoft.com/office/drawing/2014/main" id="{9FFB37E8-E029-2C34-D10F-A38A3975216C}"/>
              </a:ext>
            </a:extLst>
          </p:cNvPr>
          <p:cNvSpPr>
            <a:spLocks noGrp="1"/>
          </p:cNvSpPr>
          <p:nvPr>
            <p:ph type="sldNum" sz="quarter" idx="4"/>
          </p:nvPr>
        </p:nvSpPr>
        <p:spPr/>
        <p:txBody>
          <a:bodyPr/>
          <a:lstStyle/>
          <a:p>
            <a:fld id="{5D421B75-32F1-3341-9ED0-64265A793BE3}" type="slidenum">
              <a:rPr lang="en-US" smtClean="0"/>
              <a:pPr/>
              <a:t>44</a:t>
            </a:fld>
            <a:endParaRPr lang="en-US" dirty="0"/>
          </a:p>
        </p:txBody>
      </p:sp>
    </p:spTree>
    <p:extLst>
      <p:ext uri="{BB962C8B-B14F-4D97-AF65-F5344CB8AC3E}">
        <p14:creationId xmlns:p14="http://schemas.microsoft.com/office/powerpoint/2010/main" val="2957892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ECF1A37-F510-391C-A15E-331928967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009B2-0DCD-3281-DBF4-669E2F9C3757}"/>
              </a:ext>
            </a:extLst>
          </p:cNvPr>
          <p:cNvSpPr>
            <a:spLocks noGrp="1"/>
          </p:cNvSpPr>
          <p:nvPr>
            <p:ph type="title"/>
          </p:nvPr>
        </p:nvSpPr>
        <p:spPr>
          <a:xfrm>
            <a:off x="953811" y="1111980"/>
            <a:ext cx="22486758" cy="1538883"/>
          </a:xfrm>
        </p:spPr>
        <p:txBody>
          <a:bodyPr/>
          <a:lstStyle/>
          <a:p>
            <a:r>
              <a:rPr lang="en-US" dirty="0">
                <a:solidFill>
                  <a:srgbClr val="000000"/>
                </a:solidFill>
              </a:rPr>
              <a:t>Activity: Facing High Competition</a:t>
            </a:r>
          </a:p>
        </p:txBody>
      </p:sp>
      <p:sp>
        <p:nvSpPr>
          <p:cNvPr id="3" name="Content Placeholder 2">
            <a:extLst>
              <a:ext uri="{FF2B5EF4-FFF2-40B4-BE49-F238E27FC236}">
                <a16:creationId xmlns:a16="http://schemas.microsoft.com/office/drawing/2014/main" id="{01632E14-6E49-3C56-733C-466EECE54B82}"/>
              </a:ext>
            </a:extLst>
          </p:cNvPr>
          <p:cNvSpPr>
            <a:spLocks noGrp="1"/>
          </p:cNvSpPr>
          <p:nvPr>
            <p:ph idx="1"/>
          </p:nvPr>
        </p:nvSpPr>
        <p:spPr>
          <a:xfrm>
            <a:off x="953811" y="3657600"/>
            <a:ext cx="21714803" cy="6955750"/>
          </a:xfrm>
        </p:spPr>
        <p:txBody>
          <a:bodyPr/>
          <a:lstStyle/>
          <a:p>
            <a:r>
              <a:rPr lang="en-US" sz="4000" dirty="0">
                <a:solidFill>
                  <a:srgbClr val="000000"/>
                </a:solidFill>
              </a:rPr>
              <a:t>The Haribo video demonstrated how they use </a:t>
            </a:r>
            <a:r>
              <a:rPr lang="en-US" sz="4000" b="1" dirty="0">
                <a:solidFill>
                  <a:srgbClr val="000000"/>
                </a:solidFill>
              </a:rPr>
              <a:t>focus</a:t>
            </a:r>
            <a:r>
              <a:rPr lang="en-US" sz="4000" dirty="0">
                <a:solidFill>
                  <a:srgbClr val="000000"/>
                </a:solidFill>
              </a:rPr>
              <a:t> (on gummies) and </a:t>
            </a:r>
            <a:r>
              <a:rPr lang="en-US" sz="4000" b="1" dirty="0">
                <a:solidFill>
                  <a:srgbClr val="000000"/>
                </a:solidFill>
              </a:rPr>
              <a:t>adaptation</a:t>
            </a:r>
            <a:r>
              <a:rPr lang="en-US" sz="4000" dirty="0">
                <a:solidFill>
                  <a:srgbClr val="000000"/>
                </a:solidFill>
              </a:rPr>
              <a:t> (local flavor/mix) to compete with diversified giants like Hershey's.</a:t>
            </a:r>
          </a:p>
          <a:p>
            <a:r>
              <a:rPr lang="en-US" sz="4000" dirty="0">
                <a:solidFill>
                  <a:srgbClr val="000000"/>
                </a:solidFill>
              </a:rPr>
              <a:t>Now, think about a successful, small food or beverage brand you love (e.g., a craft coffee roaster, a small-batch jerky company, or a boutique hot sauce).</a:t>
            </a:r>
          </a:p>
          <a:p>
            <a:r>
              <a:rPr lang="en-US" sz="4000" b="1" dirty="0">
                <a:solidFill>
                  <a:srgbClr val="000000"/>
                </a:solidFill>
              </a:rPr>
              <a:t>Question:</a:t>
            </a:r>
            <a:r>
              <a:rPr lang="en-US" sz="4000" dirty="0">
                <a:solidFill>
                  <a:srgbClr val="000000"/>
                </a:solidFill>
              </a:rPr>
              <a:t> How does this small brand compete against the major players (like Starbucks or Frito-Lay)?</a:t>
            </a:r>
          </a:p>
          <a:p>
            <a:r>
              <a:rPr lang="en-US" sz="4000" b="1" dirty="0">
                <a:solidFill>
                  <a:srgbClr val="000000"/>
                </a:solidFill>
              </a:rPr>
              <a:t>Specifically, what is their "Haribo" move?</a:t>
            </a:r>
            <a:r>
              <a:rPr lang="en-US" sz="4000" dirty="0">
                <a:solidFill>
                  <a:srgbClr val="000000"/>
                </a:solidFill>
              </a:rPr>
              <a:t> Do they focus on a unique ingredient, a specific value (sustainability), or a particular regional market that the large players ignore?</a:t>
            </a:r>
          </a:p>
          <a:p>
            <a:r>
              <a:rPr lang="en-US" sz="4000" dirty="0">
                <a:solidFill>
                  <a:srgbClr val="000000"/>
                </a:solidFill>
              </a:rPr>
              <a:t>(Hint: They rarely compete on price—they compete on story, quality, and values.)</a:t>
            </a:r>
          </a:p>
        </p:txBody>
      </p:sp>
      <p:sp>
        <p:nvSpPr>
          <p:cNvPr id="4" name="Slide Number Placeholder 3">
            <a:extLst>
              <a:ext uri="{FF2B5EF4-FFF2-40B4-BE49-F238E27FC236}">
                <a16:creationId xmlns:a16="http://schemas.microsoft.com/office/drawing/2014/main" id="{09A4EA50-2D66-27F4-0B10-B134E3B0F167}"/>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45</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303880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6F84B-27A5-0DE8-23ED-5977453A8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C4303-EE9A-BC3A-94CA-488294CEA504}"/>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7EB18015-0644-B1EA-AA10-C82F06EB1723}"/>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dirty="0">
                <a:solidFill>
                  <a:schemeClr val="bg1">
                    <a:lumMod val="85000"/>
                  </a:schemeClr>
                </a:solidFill>
              </a:rPr>
              <a:t>Lack of skills and resources.</a:t>
            </a:r>
          </a:p>
          <a:p>
            <a:pPr marL="914400" indent="-914400">
              <a:buFont typeface="+mj-lt"/>
              <a:buAutoNum type="arabicPeriod"/>
            </a:pPr>
            <a:r>
              <a:rPr lang="en-US" dirty="0">
                <a:solidFill>
                  <a:schemeClr val="bg1">
                    <a:lumMod val="85000"/>
                  </a:schemeClr>
                </a:solidFill>
              </a:rPr>
              <a:t>High competition (Local vs. Global).</a:t>
            </a:r>
          </a:p>
          <a:p>
            <a:pPr marL="914400" indent="-914400">
              <a:buFont typeface="+mj-lt"/>
              <a:buAutoNum type="arabicPeriod"/>
            </a:pPr>
            <a:r>
              <a:rPr lang="en-US" b="1" dirty="0"/>
              <a:t>Difficult market access.</a:t>
            </a:r>
          </a:p>
          <a:p>
            <a:pPr marL="914400" indent="-914400">
              <a:buFont typeface="+mj-lt"/>
              <a:buAutoNum type="arabicPeriod"/>
            </a:pPr>
            <a:r>
              <a:rPr lang="en-US" dirty="0">
                <a:solidFill>
                  <a:schemeClr val="bg1">
                    <a:lumMod val="85000"/>
                  </a:schemeClr>
                </a:solidFill>
              </a:rPr>
              <a:t>Product quality and perception.</a:t>
            </a:r>
          </a:p>
          <a:p>
            <a:pPr marL="914400" indent="-914400">
              <a:buFont typeface="+mj-lt"/>
              <a:buAutoNum type="arabicPeriod"/>
            </a:pPr>
            <a:r>
              <a:rPr lang="en-US" dirty="0">
                <a:solidFill>
                  <a:schemeClr val="bg1">
                    <a:lumMod val="85000"/>
                  </a:schemeClr>
                </a:solidFill>
              </a:rPr>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CB3A8B0-6D5F-93EB-9E74-80E240E44255}"/>
              </a:ext>
            </a:extLst>
          </p:cNvPr>
          <p:cNvSpPr>
            <a:spLocks noGrp="1"/>
          </p:cNvSpPr>
          <p:nvPr>
            <p:ph type="sldNum" sz="quarter" idx="4"/>
          </p:nvPr>
        </p:nvSpPr>
        <p:spPr/>
        <p:txBody>
          <a:bodyPr/>
          <a:lstStyle/>
          <a:p>
            <a:fld id="{5D421B75-32F1-3341-9ED0-64265A793BE3}" type="slidenum">
              <a:rPr lang="en-US" smtClean="0"/>
              <a:pPr/>
              <a:t>46</a:t>
            </a:fld>
            <a:endParaRPr lang="en-US" dirty="0"/>
          </a:p>
        </p:txBody>
      </p:sp>
    </p:spTree>
    <p:extLst>
      <p:ext uri="{BB962C8B-B14F-4D97-AF65-F5344CB8AC3E}">
        <p14:creationId xmlns:p14="http://schemas.microsoft.com/office/powerpoint/2010/main" val="154706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9FE7-2516-6A44-053C-CCCD3FF51D70}"/>
              </a:ext>
            </a:extLst>
          </p:cNvPr>
          <p:cNvSpPr>
            <a:spLocks noGrp="1"/>
          </p:cNvSpPr>
          <p:nvPr>
            <p:ph type="title"/>
          </p:nvPr>
        </p:nvSpPr>
        <p:spPr/>
        <p:txBody>
          <a:bodyPr/>
          <a:lstStyle/>
          <a:p>
            <a:r>
              <a:rPr lang="en-US" dirty="0"/>
              <a:t>The Logistics of Getting to the Shelf</a:t>
            </a:r>
          </a:p>
        </p:txBody>
      </p:sp>
      <p:sp>
        <p:nvSpPr>
          <p:cNvPr id="3" name="Content Placeholder 2">
            <a:extLst>
              <a:ext uri="{FF2B5EF4-FFF2-40B4-BE49-F238E27FC236}">
                <a16:creationId xmlns:a16="http://schemas.microsoft.com/office/drawing/2014/main" id="{5AA91A9A-49F8-04BD-1A9E-0DF53C58DA42}"/>
              </a:ext>
            </a:extLst>
          </p:cNvPr>
          <p:cNvSpPr>
            <a:spLocks noGrp="1"/>
          </p:cNvSpPr>
          <p:nvPr>
            <p:ph idx="1"/>
          </p:nvPr>
        </p:nvSpPr>
        <p:spPr>
          <a:xfrm>
            <a:off x="953811" y="3163824"/>
            <a:ext cx="22486758" cy="7478970"/>
          </a:xfrm>
        </p:spPr>
        <p:txBody>
          <a:bodyPr/>
          <a:lstStyle/>
          <a:p>
            <a:r>
              <a:rPr lang="en-US" dirty="0"/>
              <a:t>Entrepreneurs can face difficulties accessing high-value markets, which are often concentrated in urban or distant areas.</a:t>
            </a:r>
          </a:p>
          <a:p>
            <a:r>
              <a:rPr lang="en-US" dirty="0"/>
              <a:t>Barriers:</a:t>
            </a:r>
          </a:p>
          <a:p>
            <a:pPr marL="1628774" lvl="1" indent="-914400">
              <a:buFont typeface="+mj-lt"/>
              <a:buAutoNum type="arabicPeriod"/>
            </a:pPr>
            <a:r>
              <a:rPr lang="en-US" b="1" dirty="0"/>
              <a:t>Poor Infrastructure: </a:t>
            </a:r>
            <a:r>
              <a:rPr lang="en-US" dirty="0"/>
              <a:t>Bad local roads or a lack of reliable, accessible cold storage can cause spoilage before the product reaches the buyer.</a:t>
            </a:r>
          </a:p>
          <a:p>
            <a:pPr marL="1628774" lvl="1" indent="-914400">
              <a:buFont typeface="+mj-lt"/>
              <a:buAutoNum type="arabicPeriod"/>
            </a:pPr>
            <a:r>
              <a:rPr lang="en-US" b="1" dirty="0"/>
              <a:t>Distance from Markets: </a:t>
            </a:r>
            <a:r>
              <a:rPr lang="en-US" dirty="0"/>
              <a:t>Transportation and time-to-market increase costs and risk, making it harder to serve distant, high-value markets.</a:t>
            </a:r>
          </a:p>
        </p:txBody>
      </p:sp>
      <p:sp>
        <p:nvSpPr>
          <p:cNvPr id="4" name="Slide Number Placeholder 3">
            <a:extLst>
              <a:ext uri="{FF2B5EF4-FFF2-40B4-BE49-F238E27FC236}">
                <a16:creationId xmlns:a16="http://schemas.microsoft.com/office/drawing/2014/main" id="{65A9B418-82B7-4841-F1C8-40C95F024117}"/>
              </a:ext>
            </a:extLst>
          </p:cNvPr>
          <p:cNvSpPr>
            <a:spLocks noGrp="1"/>
          </p:cNvSpPr>
          <p:nvPr>
            <p:ph type="sldNum" sz="quarter" idx="4"/>
          </p:nvPr>
        </p:nvSpPr>
        <p:spPr/>
        <p:txBody>
          <a:bodyPr/>
          <a:lstStyle/>
          <a:p>
            <a:fld id="{5D421B75-32F1-3341-9ED0-64265A793BE3}" type="slidenum">
              <a:rPr lang="en-US" smtClean="0"/>
              <a:pPr/>
              <a:t>47</a:t>
            </a:fld>
            <a:endParaRPr lang="en-US" dirty="0"/>
          </a:p>
        </p:txBody>
      </p:sp>
    </p:spTree>
    <p:extLst>
      <p:ext uri="{BB962C8B-B14F-4D97-AF65-F5344CB8AC3E}">
        <p14:creationId xmlns:p14="http://schemas.microsoft.com/office/powerpoint/2010/main" val="2777335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DD1B-B8EE-F178-29F3-B55C8D2C4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127EF-F74C-87CA-8E3A-5A120675EC00}"/>
              </a:ext>
            </a:extLst>
          </p:cNvPr>
          <p:cNvSpPr>
            <a:spLocks noGrp="1"/>
          </p:cNvSpPr>
          <p:nvPr>
            <p:ph type="title"/>
          </p:nvPr>
        </p:nvSpPr>
        <p:spPr/>
        <p:txBody>
          <a:bodyPr/>
          <a:lstStyle/>
          <a:p>
            <a:r>
              <a:rPr lang="en-US" dirty="0"/>
              <a:t>The Logistics of Getting to the Shelf</a:t>
            </a:r>
          </a:p>
        </p:txBody>
      </p:sp>
      <p:sp>
        <p:nvSpPr>
          <p:cNvPr id="3" name="Content Placeholder 2">
            <a:extLst>
              <a:ext uri="{FF2B5EF4-FFF2-40B4-BE49-F238E27FC236}">
                <a16:creationId xmlns:a16="http://schemas.microsoft.com/office/drawing/2014/main" id="{D524DA81-6F47-1DBA-DD9E-FA7A78389C57}"/>
              </a:ext>
            </a:extLst>
          </p:cNvPr>
          <p:cNvSpPr>
            <a:spLocks noGrp="1"/>
          </p:cNvSpPr>
          <p:nvPr>
            <p:ph idx="1"/>
          </p:nvPr>
        </p:nvSpPr>
        <p:spPr>
          <a:xfrm>
            <a:off x="953811" y="3163824"/>
            <a:ext cx="22486758" cy="8956298"/>
          </a:xfrm>
        </p:spPr>
        <p:txBody>
          <a:bodyPr/>
          <a:lstStyle/>
          <a:p>
            <a:r>
              <a:rPr lang="en-US" dirty="0"/>
              <a:t>Entrepreneurs can face difficulties accessing high-value markets, which are often concentrated in urban or distant areas.</a:t>
            </a:r>
          </a:p>
          <a:p>
            <a:r>
              <a:rPr lang="en-US" dirty="0"/>
              <a:t>Barriers:</a:t>
            </a:r>
          </a:p>
          <a:p>
            <a:pPr marL="1628774" lvl="1" indent="-914400">
              <a:buFont typeface="+mj-lt"/>
              <a:buAutoNum type="arabicPeriod" startAt="3"/>
            </a:pPr>
            <a:r>
              <a:rPr lang="en-US" b="1" dirty="0"/>
              <a:t>Lack of Effective Sales Channels: </a:t>
            </a:r>
            <a:r>
              <a:rPr lang="en-US" dirty="0"/>
              <a:t>Getting your product into a major retail chain requires navigating complex systems of brokers, distributors, and slotting fees—processes designed for high volume that exclude small players.</a:t>
            </a:r>
          </a:p>
          <a:p>
            <a:pPr marL="1628774" lvl="1" indent="-914400">
              <a:buFont typeface="+mj-lt"/>
              <a:buAutoNum type="arabicPeriod" startAt="3"/>
            </a:pPr>
            <a:r>
              <a:rPr lang="en-US" b="1" dirty="0"/>
              <a:t>Strategy: </a:t>
            </a:r>
            <a:r>
              <a:rPr lang="en-US" dirty="0"/>
              <a:t>These challenges often force small operators toward Direct-to-Consumer (D2C) channels (farmers' markets, CSA, online stores) to maximize margins and bypass traditional distribution gatekeepers.</a:t>
            </a:r>
          </a:p>
        </p:txBody>
      </p:sp>
      <p:sp>
        <p:nvSpPr>
          <p:cNvPr id="4" name="Slide Number Placeholder 3">
            <a:extLst>
              <a:ext uri="{FF2B5EF4-FFF2-40B4-BE49-F238E27FC236}">
                <a16:creationId xmlns:a16="http://schemas.microsoft.com/office/drawing/2014/main" id="{1D2CA626-1B5C-1CB4-EBA8-0E8611ED1BE1}"/>
              </a:ext>
            </a:extLst>
          </p:cNvPr>
          <p:cNvSpPr>
            <a:spLocks noGrp="1"/>
          </p:cNvSpPr>
          <p:nvPr>
            <p:ph type="sldNum" sz="quarter" idx="4"/>
          </p:nvPr>
        </p:nvSpPr>
        <p:spPr/>
        <p:txBody>
          <a:bodyPr/>
          <a:lstStyle/>
          <a:p>
            <a:fld id="{5D421B75-32F1-3341-9ED0-64265A793BE3}" type="slidenum">
              <a:rPr lang="en-US" smtClean="0"/>
              <a:pPr/>
              <a:t>48</a:t>
            </a:fld>
            <a:endParaRPr lang="en-US" dirty="0"/>
          </a:p>
        </p:txBody>
      </p:sp>
    </p:spTree>
    <p:extLst>
      <p:ext uri="{BB962C8B-B14F-4D97-AF65-F5344CB8AC3E}">
        <p14:creationId xmlns:p14="http://schemas.microsoft.com/office/powerpoint/2010/main" val="3719876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5A44-06D6-2647-996F-C1D8DB0810A4}"/>
              </a:ext>
            </a:extLst>
          </p:cNvPr>
          <p:cNvSpPr>
            <a:spLocks noGrp="1"/>
          </p:cNvSpPr>
          <p:nvPr>
            <p:ph type="title"/>
          </p:nvPr>
        </p:nvSpPr>
        <p:spPr/>
        <p:txBody>
          <a:bodyPr/>
          <a:lstStyle/>
          <a:p>
            <a:r>
              <a:rPr lang="en-US" dirty="0"/>
              <a:t>Solutions to Market Access Challenges</a:t>
            </a:r>
          </a:p>
        </p:txBody>
      </p:sp>
      <p:graphicFrame>
        <p:nvGraphicFramePr>
          <p:cNvPr id="5" name="Content Placeholder 4">
            <a:extLst>
              <a:ext uri="{FF2B5EF4-FFF2-40B4-BE49-F238E27FC236}">
                <a16:creationId xmlns:a16="http://schemas.microsoft.com/office/drawing/2014/main" id="{5C8ABFCC-632E-6FEE-5B7C-94B71D7F9F55}"/>
              </a:ext>
            </a:extLst>
          </p:cNvPr>
          <p:cNvGraphicFramePr>
            <a:graphicFrameLocks noGrp="1"/>
          </p:cNvGraphicFramePr>
          <p:nvPr>
            <p:ph idx="1"/>
            <p:extLst>
              <p:ext uri="{D42A27DB-BD31-4B8C-83A1-F6EECF244321}">
                <p14:modId xmlns:p14="http://schemas.microsoft.com/office/powerpoint/2010/main" val="1924113537"/>
              </p:ext>
            </p:extLst>
          </p:nvPr>
        </p:nvGraphicFramePr>
        <p:xfrm>
          <a:off x="954088" y="3163888"/>
          <a:ext cx="22486935" cy="8686800"/>
        </p:xfrm>
        <a:graphic>
          <a:graphicData uri="http://schemas.openxmlformats.org/drawingml/2006/table">
            <a:tbl>
              <a:tblPr firstRow="1" bandRow="1">
                <a:tableStyleId>{5C22544A-7EE6-4342-B048-85BDC9FD1C3A}</a:tableStyleId>
              </a:tblPr>
              <a:tblGrid>
                <a:gridCol w="7495645">
                  <a:extLst>
                    <a:ext uri="{9D8B030D-6E8A-4147-A177-3AD203B41FA5}">
                      <a16:colId xmlns:a16="http://schemas.microsoft.com/office/drawing/2014/main" val="200164664"/>
                    </a:ext>
                  </a:extLst>
                </a:gridCol>
                <a:gridCol w="7495645">
                  <a:extLst>
                    <a:ext uri="{9D8B030D-6E8A-4147-A177-3AD203B41FA5}">
                      <a16:colId xmlns:a16="http://schemas.microsoft.com/office/drawing/2014/main" val="4135978779"/>
                    </a:ext>
                  </a:extLst>
                </a:gridCol>
                <a:gridCol w="7495645">
                  <a:extLst>
                    <a:ext uri="{9D8B030D-6E8A-4147-A177-3AD203B41FA5}">
                      <a16:colId xmlns:a16="http://schemas.microsoft.com/office/drawing/2014/main" val="2929223355"/>
                    </a:ext>
                  </a:extLst>
                </a:gridCol>
              </a:tblGrid>
              <a:tr h="370840">
                <a:tc>
                  <a:txBody>
                    <a:bodyPr/>
                    <a:lstStyle/>
                    <a:p>
                      <a:pPr>
                        <a:buNone/>
                      </a:pPr>
                      <a:r>
                        <a:rPr lang="en-US" sz="3600" b="1">
                          <a:effectLst/>
                          <a:latin typeface="Google Sans Text"/>
                        </a:rPr>
                        <a:t>Challenge Barrier</a:t>
                      </a:r>
                      <a:endParaRPr lang="en-US" sz="3600">
                        <a:effectLst/>
                        <a:latin typeface="Google Sans Text"/>
                      </a:endParaRPr>
                    </a:p>
                  </a:txBody>
                  <a:tcPr anchor="ctr"/>
                </a:tc>
                <a:tc>
                  <a:txBody>
                    <a:bodyPr/>
                    <a:lstStyle/>
                    <a:p>
                      <a:pPr>
                        <a:buNone/>
                      </a:pPr>
                      <a:r>
                        <a:rPr lang="en-US" sz="3600" b="1">
                          <a:effectLst/>
                          <a:latin typeface="Google Sans Text"/>
                        </a:rPr>
                        <a:t>Solution Strategy</a:t>
                      </a:r>
                      <a:endParaRPr lang="en-US" sz="3600">
                        <a:effectLst/>
                        <a:latin typeface="Google Sans Text"/>
                      </a:endParaRPr>
                    </a:p>
                  </a:txBody>
                  <a:tcPr anchor="ctr"/>
                </a:tc>
                <a:tc>
                  <a:txBody>
                    <a:bodyPr/>
                    <a:lstStyle/>
                    <a:p>
                      <a:pPr>
                        <a:buNone/>
                      </a:pPr>
                      <a:r>
                        <a:rPr lang="en-US" sz="3600" b="1" dirty="0">
                          <a:effectLst/>
                          <a:latin typeface="Google Sans Text"/>
                        </a:rPr>
                        <a:t>Benefit</a:t>
                      </a:r>
                      <a:endParaRPr lang="en-US" sz="3600" dirty="0">
                        <a:effectLst/>
                        <a:latin typeface="Google Sans Text"/>
                      </a:endParaRPr>
                    </a:p>
                  </a:txBody>
                  <a:tcPr anchor="ctr"/>
                </a:tc>
                <a:extLst>
                  <a:ext uri="{0D108BD9-81ED-4DB2-BD59-A6C34878D82A}">
                    <a16:rowId xmlns:a16="http://schemas.microsoft.com/office/drawing/2014/main" val="4100955512"/>
                  </a:ext>
                </a:extLst>
              </a:tr>
              <a:tr h="370840">
                <a:tc>
                  <a:txBody>
                    <a:bodyPr/>
                    <a:lstStyle/>
                    <a:p>
                      <a:pPr>
                        <a:buNone/>
                      </a:pPr>
                      <a:r>
                        <a:rPr lang="en-US" sz="3600" b="1">
                          <a:effectLst/>
                          <a:latin typeface="Google Sans Text"/>
                        </a:rPr>
                        <a:t>Poor Infrastructure / Cold Chain Risk</a:t>
                      </a:r>
                      <a:endParaRPr lang="en-US" sz="3600">
                        <a:effectLst/>
                        <a:latin typeface="Google Sans Text"/>
                      </a:endParaRPr>
                    </a:p>
                  </a:txBody>
                  <a:tcPr anchor="ctr"/>
                </a:tc>
                <a:tc>
                  <a:txBody>
                    <a:bodyPr/>
                    <a:lstStyle/>
                    <a:p>
                      <a:pPr>
                        <a:buNone/>
                      </a:pPr>
                      <a:r>
                        <a:rPr lang="en-US" sz="3600" b="1" dirty="0">
                          <a:effectLst/>
                          <a:latin typeface="Google Sans Text"/>
                        </a:rPr>
                        <a:t>Use Food Hubs/Aggregators:</a:t>
                      </a:r>
                      <a:r>
                        <a:rPr lang="en-US" sz="3600" dirty="0">
                          <a:effectLst/>
                          <a:latin typeface="Google Sans Text"/>
                        </a:rPr>
                        <a:t> Centralized, shared cold storage and consolidated large-volume transport.</a:t>
                      </a:r>
                    </a:p>
                  </a:txBody>
                  <a:tcPr anchor="ctr"/>
                </a:tc>
                <a:tc>
                  <a:txBody>
                    <a:bodyPr/>
                    <a:lstStyle/>
                    <a:p>
                      <a:pPr>
                        <a:buNone/>
                      </a:pPr>
                      <a:r>
                        <a:rPr lang="en-US" sz="3600" dirty="0">
                          <a:effectLst/>
                          <a:latin typeface="Google Sans Text"/>
                        </a:rPr>
                        <a:t>Mitigates spoilage; shifts logistics burden away from the small producer.</a:t>
                      </a:r>
                    </a:p>
                  </a:txBody>
                  <a:tcPr anchor="ctr"/>
                </a:tc>
                <a:extLst>
                  <a:ext uri="{0D108BD9-81ED-4DB2-BD59-A6C34878D82A}">
                    <a16:rowId xmlns:a16="http://schemas.microsoft.com/office/drawing/2014/main" val="201101298"/>
                  </a:ext>
                </a:extLst>
              </a:tr>
              <a:tr h="370840">
                <a:tc>
                  <a:txBody>
                    <a:bodyPr/>
                    <a:lstStyle/>
                    <a:p>
                      <a:pPr>
                        <a:buNone/>
                      </a:pPr>
                      <a:r>
                        <a:rPr lang="en-US" sz="3600" b="1">
                          <a:effectLst/>
                          <a:latin typeface="Google Sans Text"/>
                        </a:rPr>
                        <a:t>Distance from Markets / High Transport Costs</a:t>
                      </a:r>
                      <a:endParaRPr lang="en-US" sz="3600">
                        <a:effectLst/>
                        <a:latin typeface="Google Sans Text"/>
                      </a:endParaRPr>
                    </a:p>
                  </a:txBody>
                  <a:tcPr anchor="ctr"/>
                </a:tc>
                <a:tc>
                  <a:txBody>
                    <a:bodyPr/>
                    <a:lstStyle/>
                    <a:p>
                      <a:pPr>
                        <a:buNone/>
                      </a:pPr>
                      <a:r>
                        <a:rPr lang="en-US" sz="3600" b="1" dirty="0">
                          <a:effectLst/>
                          <a:latin typeface="Google Sans Text"/>
                        </a:rPr>
                        <a:t>Invest in D2C E-commerce:</a:t>
                      </a:r>
                      <a:r>
                        <a:rPr lang="en-US" sz="3600" dirty="0">
                          <a:effectLst/>
                          <a:latin typeface="Google Sans Text"/>
                        </a:rPr>
                        <a:t> Ship directly to customers with specialized, optimized packaging and regional carriers.</a:t>
                      </a:r>
                    </a:p>
                  </a:txBody>
                  <a:tcPr anchor="ctr"/>
                </a:tc>
                <a:tc>
                  <a:txBody>
                    <a:bodyPr/>
                    <a:lstStyle/>
                    <a:p>
                      <a:pPr>
                        <a:buNone/>
                      </a:pPr>
                      <a:r>
                        <a:rPr lang="en-US" sz="3600">
                          <a:effectLst/>
                          <a:latin typeface="Google Sans Text"/>
                        </a:rPr>
                        <a:t>Bypasses traditional middle layers, accessing distant consumers while maximizing margins.</a:t>
                      </a:r>
                    </a:p>
                  </a:txBody>
                  <a:tcPr anchor="ctr"/>
                </a:tc>
                <a:extLst>
                  <a:ext uri="{0D108BD9-81ED-4DB2-BD59-A6C34878D82A}">
                    <a16:rowId xmlns:a16="http://schemas.microsoft.com/office/drawing/2014/main" val="2605341959"/>
                  </a:ext>
                </a:extLst>
              </a:tr>
              <a:tr h="370840">
                <a:tc>
                  <a:txBody>
                    <a:bodyPr/>
                    <a:lstStyle/>
                    <a:p>
                      <a:pPr>
                        <a:buNone/>
                      </a:pPr>
                      <a:r>
                        <a:rPr lang="en-US" sz="3600" b="1">
                          <a:effectLst/>
                          <a:latin typeface="Google Sans Text"/>
                        </a:rPr>
                        <a:t>Lack of Effective Sales Channels (Retail)</a:t>
                      </a:r>
                      <a:endParaRPr lang="en-US" sz="3600">
                        <a:effectLst/>
                        <a:latin typeface="Google Sans Text"/>
                      </a:endParaRPr>
                    </a:p>
                  </a:txBody>
                  <a:tcPr anchor="ctr"/>
                </a:tc>
                <a:tc>
                  <a:txBody>
                    <a:bodyPr/>
                    <a:lstStyle/>
                    <a:p>
                      <a:pPr>
                        <a:buNone/>
                      </a:pPr>
                      <a:r>
                        <a:rPr lang="en-US" sz="3600" b="1" dirty="0">
                          <a:effectLst/>
                          <a:latin typeface="Google Sans Text"/>
                        </a:rPr>
                        <a:t>Hire a Food Broker or Join a Sales Co-op:</a:t>
                      </a:r>
                      <a:r>
                        <a:rPr lang="en-US" sz="3600" dirty="0">
                          <a:effectLst/>
                          <a:latin typeface="Google Sans Text"/>
                        </a:rPr>
                        <a:t> Pay commission to a specialized entity that already has retail buyer relationships.</a:t>
                      </a:r>
                    </a:p>
                  </a:txBody>
                  <a:tcPr anchor="ctr"/>
                </a:tc>
                <a:tc>
                  <a:txBody>
                    <a:bodyPr/>
                    <a:lstStyle/>
                    <a:p>
                      <a:pPr>
                        <a:buNone/>
                      </a:pPr>
                      <a:r>
                        <a:rPr lang="en-US" sz="3600">
                          <a:effectLst/>
                          <a:latin typeface="Google Sans Text"/>
                        </a:rPr>
                        <a:t>Gains professional access to large retail chains without needing in-house expertise or large volume guarantees.</a:t>
                      </a:r>
                    </a:p>
                  </a:txBody>
                  <a:tcPr anchor="ctr"/>
                </a:tc>
                <a:extLst>
                  <a:ext uri="{0D108BD9-81ED-4DB2-BD59-A6C34878D82A}">
                    <a16:rowId xmlns:a16="http://schemas.microsoft.com/office/drawing/2014/main" val="564126554"/>
                  </a:ext>
                </a:extLst>
              </a:tr>
              <a:tr h="370840">
                <a:tc>
                  <a:txBody>
                    <a:bodyPr/>
                    <a:lstStyle/>
                    <a:p>
                      <a:pPr>
                        <a:buNone/>
                      </a:pPr>
                      <a:r>
                        <a:rPr lang="en-US" sz="3600" b="1">
                          <a:effectLst/>
                          <a:latin typeface="Google Sans Text"/>
                        </a:rPr>
                        <a:t>High Spoilage Risk (Fresh Produce)</a:t>
                      </a:r>
                      <a:endParaRPr lang="en-US" sz="3600">
                        <a:effectLst/>
                        <a:latin typeface="Google Sans Text"/>
                      </a:endParaRPr>
                    </a:p>
                  </a:txBody>
                  <a:tcPr anchor="ctr"/>
                </a:tc>
                <a:tc>
                  <a:txBody>
                    <a:bodyPr/>
                    <a:lstStyle/>
                    <a:p>
                      <a:pPr>
                        <a:buNone/>
                      </a:pPr>
                      <a:r>
                        <a:rPr lang="en-US" sz="3600" b="1">
                          <a:effectLst/>
                          <a:latin typeface="Google Sans Text"/>
                        </a:rPr>
                        <a:t>Shift to Value-Added Products:</a:t>
                      </a:r>
                      <a:r>
                        <a:rPr lang="en-US" sz="3600">
                          <a:effectLst/>
                          <a:latin typeface="Google Sans Text"/>
                        </a:rPr>
                        <a:t> Process perishables into shelf-stable goods (jams, frozen, canned).</a:t>
                      </a:r>
                    </a:p>
                  </a:txBody>
                  <a:tcPr anchor="ctr"/>
                </a:tc>
                <a:tc>
                  <a:txBody>
                    <a:bodyPr/>
                    <a:lstStyle/>
                    <a:p>
                      <a:pPr>
                        <a:buNone/>
                      </a:pPr>
                      <a:r>
                        <a:rPr lang="en-US" sz="3600" dirty="0">
                          <a:effectLst/>
                          <a:latin typeface="Google Sans Text"/>
                        </a:rPr>
                        <a:t>Extends shelf life and tolerance for imperfect transport conditions.</a:t>
                      </a:r>
                    </a:p>
                  </a:txBody>
                  <a:tcPr anchor="ctr"/>
                </a:tc>
                <a:extLst>
                  <a:ext uri="{0D108BD9-81ED-4DB2-BD59-A6C34878D82A}">
                    <a16:rowId xmlns:a16="http://schemas.microsoft.com/office/drawing/2014/main" val="3331009560"/>
                  </a:ext>
                </a:extLst>
              </a:tr>
            </a:tbl>
          </a:graphicData>
        </a:graphic>
      </p:graphicFrame>
      <p:sp>
        <p:nvSpPr>
          <p:cNvPr id="4" name="Slide Number Placeholder 3">
            <a:extLst>
              <a:ext uri="{FF2B5EF4-FFF2-40B4-BE49-F238E27FC236}">
                <a16:creationId xmlns:a16="http://schemas.microsoft.com/office/drawing/2014/main" id="{2638B0B9-3D11-C9C8-4144-3C141E3A9BB1}"/>
              </a:ext>
            </a:extLst>
          </p:cNvPr>
          <p:cNvSpPr>
            <a:spLocks noGrp="1"/>
          </p:cNvSpPr>
          <p:nvPr>
            <p:ph type="sldNum" sz="quarter" idx="4"/>
          </p:nvPr>
        </p:nvSpPr>
        <p:spPr/>
        <p:txBody>
          <a:bodyPr/>
          <a:lstStyle/>
          <a:p>
            <a:fld id="{5D421B75-32F1-3341-9ED0-64265A793BE3}" type="slidenum">
              <a:rPr lang="en-US" smtClean="0"/>
              <a:pPr/>
              <a:t>49</a:t>
            </a:fld>
            <a:endParaRPr lang="en-US" dirty="0"/>
          </a:p>
        </p:txBody>
      </p:sp>
    </p:spTree>
    <p:extLst>
      <p:ext uri="{BB962C8B-B14F-4D97-AF65-F5344CB8AC3E}">
        <p14:creationId xmlns:p14="http://schemas.microsoft.com/office/powerpoint/2010/main" val="164249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22E-ADD9-1A39-A23C-E71DC14A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BE061-EC29-873D-E1C3-AF6CB865E414}"/>
              </a:ext>
            </a:extLst>
          </p:cNvPr>
          <p:cNvSpPr>
            <a:spLocks noGrp="1"/>
          </p:cNvSpPr>
          <p:nvPr>
            <p:ph type="title" idx="4294967295"/>
          </p:nvPr>
        </p:nvSpPr>
        <p:spPr>
          <a:xfrm>
            <a:off x="1269387" y="838259"/>
            <a:ext cx="22171025" cy="1538883"/>
          </a:xfrm>
        </p:spPr>
        <p:txBody>
          <a:bodyPr/>
          <a:lstStyle/>
          <a:p>
            <a:r>
              <a:rPr lang="en-US" dirty="0"/>
              <a:t>Chapter 10 Objectives</a:t>
            </a:r>
          </a:p>
        </p:txBody>
      </p:sp>
      <p:sp>
        <p:nvSpPr>
          <p:cNvPr id="3" name="Content Placeholder 2">
            <a:extLst>
              <a:ext uri="{FF2B5EF4-FFF2-40B4-BE49-F238E27FC236}">
                <a16:creationId xmlns:a16="http://schemas.microsoft.com/office/drawing/2014/main" id="{4FDEB99B-CB08-63B2-2B1A-FF45484F9A15}"/>
              </a:ext>
            </a:extLst>
          </p:cNvPr>
          <p:cNvSpPr>
            <a:spLocks noGrp="1"/>
          </p:cNvSpPr>
          <p:nvPr>
            <p:ph type="body" sz="quarter" idx="4294967295"/>
          </p:nvPr>
        </p:nvSpPr>
        <p:spPr>
          <a:xfrm>
            <a:off x="1269387" y="2801004"/>
            <a:ext cx="22167850" cy="6753644"/>
          </a:xfrm>
        </p:spPr>
        <p:txBody>
          <a:bodyPr/>
          <a:lstStyle/>
          <a:p>
            <a:pPr marL="446088" indent="-446088">
              <a:spcBef>
                <a:spcPts val="0"/>
              </a:spcBef>
              <a:spcAft>
                <a:spcPts val="600"/>
              </a:spcAft>
              <a:buClr>
                <a:schemeClr val="tx1"/>
              </a:buClr>
              <a:buFont typeface="+mj-lt"/>
              <a:buAutoNum type="arabicPeriod"/>
            </a:pPr>
            <a:r>
              <a:rPr lang="en-US" sz="3200" dirty="0">
                <a:cs typeface="Tahoma" pitchFamily="34" charset="0"/>
              </a:rPr>
              <a:t>Explain the new marketing concept for entrepreneurs.</a:t>
            </a:r>
          </a:p>
          <a:p>
            <a:pPr marL="446088" indent="-446088">
              <a:spcBef>
                <a:spcPts val="0"/>
              </a:spcBef>
              <a:spcAft>
                <a:spcPts val="600"/>
              </a:spcAft>
              <a:buClr>
                <a:schemeClr val="tx1"/>
              </a:buClr>
              <a:buFont typeface="+mj-lt"/>
              <a:buAutoNum type="arabicPeriod"/>
            </a:pPr>
            <a:r>
              <a:rPr lang="en-US" sz="3200" dirty="0">
                <a:cs typeface="Tahoma" pitchFamily="34" charset="0"/>
              </a:rPr>
              <a:t>Discuss the importance of marketing research for new ventures.</a:t>
            </a:r>
          </a:p>
          <a:p>
            <a:pPr marL="446088" indent="-446088">
              <a:spcBef>
                <a:spcPts val="0"/>
              </a:spcBef>
              <a:spcAft>
                <a:spcPts val="600"/>
              </a:spcAft>
              <a:buClr>
                <a:schemeClr val="tx1"/>
              </a:buClr>
              <a:buFont typeface="+mj-lt"/>
              <a:buAutoNum type="arabicPeriod"/>
            </a:pPr>
            <a:r>
              <a:rPr lang="en-US" sz="3200" dirty="0">
                <a:cs typeface="Tahoma" pitchFamily="34" charset="0"/>
              </a:rPr>
              <a:t>Identify the key elements of an effective market survey.</a:t>
            </a:r>
          </a:p>
          <a:p>
            <a:pPr marL="446088" indent="-446088">
              <a:spcBef>
                <a:spcPts val="0"/>
              </a:spcBef>
              <a:spcAft>
                <a:spcPts val="600"/>
              </a:spcAft>
              <a:buClr>
                <a:schemeClr val="tx1"/>
              </a:buClr>
              <a:buFont typeface="+mj-lt"/>
              <a:buAutoNum type="arabicPeriod"/>
            </a:pPr>
            <a:r>
              <a:rPr lang="en-US" sz="3200" dirty="0">
                <a:cs typeface="Tahoma" pitchFamily="34" charset="0"/>
              </a:rPr>
              <a:t>List the factors that inhibit the use of marketing.</a:t>
            </a:r>
          </a:p>
          <a:p>
            <a:pPr marL="446088" indent="-446088">
              <a:spcBef>
                <a:spcPts val="0"/>
              </a:spcBef>
              <a:spcAft>
                <a:spcPts val="600"/>
              </a:spcAft>
              <a:buClr>
                <a:schemeClr val="tx1"/>
              </a:buClr>
              <a:buFont typeface="+mj-lt"/>
              <a:buAutoNum type="arabicPeriod"/>
            </a:pPr>
            <a:r>
              <a:rPr lang="en-US" sz="3200" dirty="0">
                <a:cs typeface="Tahoma" pitchFamily="34" charset="0"/>
              </a:rPr>
              <a:t>Explain the emerging use of social media marketing and mobile marketing for entrepreneurial firms.</a:t>
            </a:r>
          </a:p>
          <a:p>
            <a:pPr marL="446088" indent="-446088">
              <a:spcBef>
                <a:spcPts val="0"/>
              </a:spcBef>
              <a:spcAft>
                <a:spcPts val="600"/>
              </a:spcAft>
              <a:buClr>
                <a:schemeClr val="tx1"/>
              </a:buClr>
              <a:buFont typeface="+mj-lt"/>
              <a:buAutoNum type="arabicPeriod"/>
            </a:pPr>
            <a:r>
              <a:rPr lang="en-US" sz="3200" dirty="0">
                <a:cs typeface="Tahoma" pitchFamily="34" charset="0"/>
              </a:rPr>
              <a:t>Identify the components of effective marketing.</a:t>
            </a:r>
          </a:p>
          <a:p>
            <a:pPr marL="446088" indent="-446088">
              <a:spcBef>
                <a:spcPts val="0"/>
              </a:spcBef>
              <a:spcAft>
                <a:spcPts val="600"/>
              </a:spcAft>
              <a:buClr>
                <a:schemeClr val="tx1"/>
              </a:buClr>
              <a:buFont typeface="+mj-lt"/>
              <a:buAutoNum type="arabicPeriod"/>
            </a:pPr>
            <a:r>
              <a:rPr lang="en-US" sz="3200" dirty="0">
                <a:cs typeface="Tahoma" pitchFamily="34" charset="0"/>
              </a:rPr>
              <a:t>Summarize the marketing concept: philosophy, segmentation, and consumer orientation.</a:t>
            </a:r>
          </a:p>
          <a:p>
            <a:pPr marL="446088" indent="-446088">
              <a:spcBef>
                <a:spcPts val="0"/>
              </a:spcBef>
              <a:spcAft>
                <a:spcPts val="600"/>
              </a:spcAft>
              <a:buClr>
                <a:schemeClr val="tx1"/>
              </a:buClr>
              <a:buFont typeface="+mj-lt"/>
              <a:buAutoNum type="arabicPeriod"/>
            </a:pPr>
            <a:r>
              <a:rPr lang="en-US" sz="3200" dirty="0">
                <a:cs typeface="Tahoma" pitchFamily="34" charset="0"/>
              </a:rPr>
              <a:t>Identify the areas vital to a marketing plan.</a:t>
            </a:r>
          </a:p>
          <a:p>
            <a:pPr marL="446088" indent="-446088">
              <a:spcBef>
                <a:spcPts val="0"/>
              </a:spcBef>
              <a:spcAft>
                <a:spcPts val="600"/>
              </a:spcAft>
              <a:buClr>
                <a:schemeClr val="tx1"/>
              </a:buClr>
              <a:buFont typeface="+mj-lt"/>
              <a:buAutoNum type="arabicPeriod"/>
            </a:pPr>
            <a:r>
              <a:rPr lang="en-US" sz="3200" dirty="0">
                <a:cs typeface="Tahoma" pitchFamily="34" charset="0"/>
              </a:rPr>
              <a:t>List the key features of a pricing strategy.</a:t>
            </a:r>
          </a:p>
          <a:p>
            <a:pPr marL="446088" indent="-446088">
              <a:spcBef>
                <a:spcPts val="0"/>
              </a:spcBef>
              <a:spcAft>
                <a:spcPts val="600"/>
              </a:spcAft>
              <a:buClr>
                <a:schemeClr val="tx1"/>
              </a:buClr>
              <a:buFont typeface="+mj-lt"/>
              <a:buAutoNum type="arabicPeriod"/>
            </a:pPr>
            <a:r>
              <a:rPr lang="en-US" sz="3200" dirty="0">
                <a:cs typeface="Tahoma" pitchFamily="34" charset="0"/>
              </a:rPr>
              <a:t>Discuss pricing in the social media age.</a:t>
            </a:r>
          </a:p>
        </p:txBody>
      </p:sp>
      <p:sp>
        <p:nvSpPr>
          <p:cNvPr id="4" name="Slide Number Placeholder 3">
            <a:extLst>
              <a:ext uri="{FF2B5EF4-FFF2-40B4-BE49-F238E27FC236}">
                <a16:creationId xmlns:a16="http://schemas.microsoft.com/office/drawing/2014/main" id="{AD5A6FC2-2798-D8D8-41BC-3105C6ED84D1}"/>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81467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DBB76-ED7B-7D20-4AD8-3DB5D4CE2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14D85-5836-564D-3E15-2BE07BE18809}"/>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3AD20BE6-4936-14A0-ADA2-0700E89BF1C0}"/>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dirty="0">
                <a:solidFill>
                  <a:schemeClr val="bg1">
                    <a:lumMod val="85000"/>
                  </a:schemeClr>
                </a:solidFill>
              </a:rPr>
              <a:t>Lack of skills and resources.</a:t>
            </a:r>
          </a:p>
          <a:p>
            <a:pPr marL="914400" indent="-914400">
              <a:buFont typeface="+mj-lt"/>
              <a:buAutoNum type="arabicPeriod"/>
            </a:pPr>
            <a:r>
              <a:rPr lang="en-US" dirty="0">
                <a:solidFill>
                  <a:schemeClr val="bg1">
                    <a:lumMod val="85000"/>
                  </a:schemeClr>
                </a:solidFill>
              </a:rPr>
              <a:t>High competition (Local vs. Global).</a:t>
            </a:r>
          </a:p>
          <a:p>
            <a:pPr marL="914400" indent="-914400">
              <a:buFont typeface="+mj-lt"/>
              <a:buAutoNum type="arabicPeriod"/>
            </a:pPr>
            <a:r>
              <a:rPr lang="en-US" dirty="0">
                <a:solidFill>
                  <a:schemeClr val="bg1">
                    <a:lumMod val="85000"/>
                  </a:schemeClr>
                </a:solidFill>
              </a:rPr>
              <a:t>Difficult market access.</a:t>
            </a:r>
          </a:p>
          <a:p>
            <a:pPr marL="914400" indent="-914400">
              <a:buFont typeface="+mj-lt"/>
              <a:buAutoNum type="arabicPeriod"/>
            </a:pPr>
            <a:r>
              <a:rPr lang="en-US" b="1" dirty="0"/>
              <a:t>Product quality and perception.</a:t>
            </a:r>
          </a:p>
          <a:p>
            <a:pPr marL="914400" indent="-914400">
              <a:buFont typeface="+mj-lt"/>
              <a:buAutoNum type="arabicPeriod"/>
            </a:pPr>
            <a:r>
              <a:rPr lang="en-US" dirty="0">
                <a:solidFill>
                  <a:schemeClr val="bg1">
                    <a:lumMod val="85000"/>
                  </a:schemeClr>
                </a:solidFill>
              </a:rPr>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757871-4715-F13C-B2BA-79A4E33CAE92}"/>
              </a:ext>
            </a:extLst>
          </p:cNvPr>
          <p:cNvSpPr>
            <a:spLocks noGrp="1"/>
          </p:cNvSpPr>
          <p:nvPr>
            <p:ph type="sldNum" sz="quarter" idx="4"/>
          </p:nvPr>
        </p:nvSpPr>
        <p:spPr/>
        <p:txBody>
          <a:bodyPr/>
          <a:lstStyle/>
          <a:p>
            <a:fld id="{5D421B75-32F1-3341-9ED0-64265A793BE3}" type="slidenum">
              <a:rPr lang="en-US" smtClean="0"/>
              <a:pPr/>
              <a:t>50</a:t>
            </a:fld>
            <a:endParaRPr lang="en-US" dirty="0"/>
          </a:p>
        </p:txBody>
      </p:sp>
    </p:spTree>
    <p:extLst>
      <p:ext uri="{BB962C8B-B14F-4D97-AF65-F5344CB8AC3E}">
        <p14:creationId xmlns:p14="http://schemas.microsoft.com/office/powerpoint/2010/main" val="2009238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BBD9-5CCD-4CC2-85AF-7C3FD8BE0304}"/>
              </a:ext>
            </a:extLst>
          </p:cNvPr>
          <p:cNvSpPr>
            <a:spLocks noGrp="1"/>
          </p:cNvSpPr>
          <p:nvPr>
            <p:ph type="title"/>
          </p:nvPr>
        </p:nvSpPr>
        <p:spPr/>
        <p:txBody>
          <a:bodyPr/>
          <a:lstStyle/>
          <a:p>
            <a:r>
              <a:rPr lang="en-US" dirty="0"/>
              <a:t>Promoting Unique Attributes</a:t>
            </a:r>
          </a:p>
        </p:txBody>
      </p:sp>
      <p:sp>
        <p:nvSpPr>
          <p:cNvPr id="3" name="Content Placeholder 2">
            <a:extLst>
              <a:ext uri="{FF2B5EF4-FFF2-40B4-BE49-F238E27FC236}">
                <a16:creationId xmlns:a16="http://schemas.microsoft.com/office/drawing/2014/main" id="{C9B55177-94A6-5AD9-89C2-F8B3578F83AD}"/>
              </a:ext>
            </a:extLst>
          </p:cNvPr>
          <p:cNvSpPr>
            <a:spLocks noGrp="1"/>
          </p:cNvSpPr>
          <p:nvPr>
            <p:ph idx="1"/>
          </p:nvPr>
        </p:nvSpPr>
        <p:spPr>
          <a:xfrm>
            <a:off x="953811" y="3163824"/>
            <a:ext cx="22486758" cy="8679299"/>
          </a:xfrm>
        </p:spPr>
        <p:txBody>
          <a:bodyPr/>
          <a:lstStyle/>
          <a:p>
            <a:r>
              <a:rPr lang="en-US" sz="4800" dirty="0"/>
              <a:t>Low product quality will always hinder marketing efforts. </a:t>
            </a:r>
          </a:p>
          <a:p>
            <a:r>
              <a:rPr lang="en-US" sz="4800" dirty="0"/>
              <a:t>However, high-quality products also fail if their unique attributes are not clearly and convincingly promoted.</a:t>
            </a:r>
          </a:p>
          <a:p>
            <a:pPr marL="0" indent="0">
              <a:buNone/>
            </a:pPr>
            <a:endParaRPr lang="en-US" sz="4800" b="1" dirty="0"/>
          </a:p>
          <a:p>
            <a:pPr marL="0" indent="0">
              <a:buNone/>
            </a:pPr>
            <a:r>
              <a:rPr lang="en-US" sz="4800" b="1" dirty="0"/>
              <a:t>The Perception Hurdle</a:t>
            </a:r>
          </a:p>
          <a:p>
            <a:r>
              <a:rPr lang="en-US" sz="4800" dirty="0"/>
              <a:t>Consumers rely heavily on visual cues (price, packaging, brand name) to judge quality. </a:t>
            </a:r>
          </a:p>
          <a:p>
            <a:r>
              <a:rPr lang="en-US" sz="4800" dirty="0"/>
              <a:t>A small-batch product must work harder to convey its value than a known national brand.</a:t>
            </a:r>
          </a:p>
          <a:p>
            <a:endParaRPr lang="en-US" sz="4800" dirty="0"/>
          </a:p>
        </p:txBody>
      </p:sp>
      <p:sp>
        <p:nvSpPr>
          <p:cNvPr id="4" name="Slide Number Placeholder 3">
            <a:extLst>
              <a:ext uri="{FF2B5EF4-FFF2-40B4-BE49-F238E27FC236}">
                <a16:creationId xmlns:a16="http://schemas.microsoft.com/office/drawing/2014/main" id="{1E5339BF-F157-782B-70C0-2E7A5810C8E7}"/>
              </a:ext>
            </a:extLst>
          </p:cNvPr>
          <p:cNvSpPr>
            <a:spLocks noGrp="1"/>
          </p:cNvSpPr>
          <p:nvPr>
            <p:ph type="sldNum" sz="quarter" idx="4"/>
          </p:nvPr>
        </p:nvSpPr>
        <p:spPr/>
        <p:txBody>
          <a:bodyPr/>
          <a:lstStyle/>
          <a:p>
            <a:fld id="{5D421B75-32F1-3341-9ED0-64265A793BE3}" type="slidenum">
              <a:rPr lang="en-US" smtClean="0"/>
              <a:pPr/>
              <a:t>51</a:t>
            </a:fld>
            <a:endParaRPr lang="en-US" dirty="0"/>
          </a:p>
        </p:txBody>
      </p:sp>
    </p:spTree>
    <p:extLst>
      <p:ext uri="{BB962C8B-B14F-4D97-AF65-F5344CB8AC3E}">
        <p14:creationId xmlns:p14="http://schemas.microsoft.com/office/powerpoint/2010/main" val="531909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5AC1-7A36-0373-A501-C695C24E1503}"/>
              </a:ext>
            </a:extLst>
          </p:cNvPr>
          <p:cNvSpPr>
            <a:spLocks noGrp="1"/>
          </p:cNvSpPr>
          <p:nvPr>
            <p:ph type="title"/>
          </p:nvPr>
        </p:nvSpPr>
        <p:spPr/>
        <p:txBody>
          <a:bodyPr/>
          <a:lstStyle/>
          <a:p>
            <a:r>
              <a:rPr lang="en-US" dirty="0"/>
              <a:t>Value-Added Characteristics</a:t>
            </a:r>
          </a:p>
        </p:txBody>
      </p:sp>
      <p:sp>
        <p:nvSpPr>
          <p:cNvPr id="3" name="Content Placeholder 2">
            <a:extLst>
              <a:ext uri="{FF2B5EF4-FFF2-40B4-BE49-F238E27FC236}">
                <a16:creationId xmlns:a16="http://schemas.microsoft.com/office/drawing/2014/main" id="{0A26D137-BD56-811D-ED4D-4D58254531C0}"/>
              </a:ext>
            </a:extLst>
          </p:cNvPr>
          <p:cNvSpPr>
            <a:spLocks noGrp="1"/>
          </p:cNvSpPr>
          <p:nvPr>
            <p:ph idx="1"/>
          </p:nvPr>
        </p:nvSpPr>
        <p:spPr>
          <a:xfrm>
            <a:off x="953811" y="3163824"/>
            <a:ext cx="22486758" cy="7201972"/>
          </a:xfrm>
        </p:spPr>
        <p:txBody>
          <a:bodyPr/>
          <a:lstStyle/>
          <a:p>
            <a:r>
              <a:rPr lang="en-US" dirty="0"/>
              <a:t>Entrepreneurs need to clearly articulate the value of their product, which often revolves around:</a:t>
            </a:r>
          </a:p>
          <a:p>
            <a:pPr lvl="1"/>
            <a:r>
              <a:rPr lang="en-US" b="1" dirty="0"/>
              <a:t>Source: </a:t>
            </a:r>
            <a:r>
              <a:rPr lang="en-US" dirty="0"/>
              <a:t>"Pasture-raised," "Single-origin," "Heritage grain.“</a:t>
            </a:r>
          </a:p>
          <a:p>
            <a:pPr lvl="1"/>
            <a:r>
              <a:rPr lang="en-US" b="1" dirty="0"/>
              <a:t>Process: </a:t>
            </a:r>
            <a:r>
              <a:rPr lang="en-US" dirty="0"/>
              <a:t>"Hand-harvested," "Small-batch," "Naturally fermented.“</a:t>
            </a:r>
          </a:p>
          <a:p>
            <a:pPr lvl="1"/>
            <a:r>
              <a:rPr lang="en-US" b="1" dirty="0"/>
              <a:t>Values: </a:t>
            </a:r>
            <a:r>
              <a:rPr lang="en-US" dirty="0"/>
              <a:t>"Certified Organic," "B-Corp," "Locally sourced.“</a:t>
            </a:r>
          </a:p>
          <a:p>
            <a:r>
              <a:rPr lang="en-US" dirty="0"/>
              <a:t>Example: Simply selling "eggs" is commodity marketing. </a:t>
            </a:r>
          </a:p>
          <a:p>
            <a:pPr lvl="1"/>
            <a:r>
              <a:rPr lang="en-US" dirty="0"/>
              <a:t>Selling "Large Brown Eggs from Hens Raised on a Regenerative Farm" is differentiated marketing that justifies a premium price.</a:t>
            </a:r>
          </a:p>
        </p:txBody>
      </p:sp>
      <p:sp>
        <p:nvSpPr>
          <p:cNvPr id="4" name="Slide Number Placeholder 3">
            <a:extLst>
              <a:ext uri="{FF2B5EF4-FFF2-40B4-BE49-F238E27FC236}">
                <a16:creationId xmlns:a16="http://schemas.microsoft.com/office/drawing/2014/main" id="{5BEC4D47-C3FE-8041-DA9D-B2DF5CD0DF65}"/>
              </a:ext>
            </a:extLst>
          </p:cNvPr>
          <p:cNvSpPr>
            <a:spLocks noGrp="1"/>
          </p:cNvSpPr>
          <p:nvPr>
            <p:ph type="sldNum" sz="quarter" idx="4"/>
          </p:nvPr>
        </p:nvSpPr>
        <p:spPr/>
        <p:txBody>
          <a:bodyPr/>
          <a:lstStyle/>
          <a:p>
            <a:fld id="{5D421B75-32F1-3341-9ED0-64265A793BE3}" type="slidenum">
              <a:rPr lang="en-US" smtClean="0"/>
              <a:pPr/>
              <a:t>52</a:t>
            </a:fld>
            <a:endParaRPr lang="en-US" dirty="0"/>
          </a:p>
        </p:txBody>
      </p:sp>
    </p:spTree>
    <p:extLst>
      <p:ext uri="{BB962C8B-B14F-4D97-AF65-F5344CB8AC3E}">
        <p14:creationId xmlns:p14="http://schemas.microsoft.com/office/powerpoint/2010/main" val="4122493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DE5F-6ACF-F4B8-81FF-7BBE5C84FA7E}"/>
              </a:ext>
            </a:extLst>
          </p:cNvPr>
          <p:cNvSpPr>
            <a:spLocks noGrp="1"/>
          </p:cNvSpPr>
          <p:nvPr>
            <p:ph type="title"/>
          </p:nvPr>
        </p:nvSpPr>
        <p:spPr/>
        <p:txBody>
          <a:bodyPr/>
          <a:lstStyle/>
          <a:p>
            <a:r>
              <a:rPr lang="en-US" dirty="0"/>
              <a:t>The Economics of Organic Standards</a:t>
            </a:r>
          </a:p>
        </p:txBody>
      </p:sp>
      <p:sp>
        <p:nvSpPr>
          <p:cNvPr id="3" name="Content Placeholder 2">
            <a:extLst>
              <a:ext uri="{FF2B5EF4-FFF2-40B4-BE49-F238E27FC236}">
                <a16:creationId xmlns:a16="http://schemas.microsoft.com/office/drawing/2014/main" id="{C199BFC7-66D4-927A-11B4-DB3A5AE4F5CE}"/>
              </a:ext>
            </a:extLst>
          </p:cNvPr>
          <p:cNvSpPr>
            <a:spLocks noGrp="1"/>
          </p:cNvSpPr>
          <p:nvPr>
            <p:ph idx="1"/>
          </p:nvPr>
        </p:nvSpPr>
        <p:spPr>
          <a:xfrm>
            <a:off x="953811" y="3163824"/>
            <a:ext cx="22486758" cy="7725192"/>
          </a:xfrm>
        </p:spPr>
        <p:txBody>
          <a:bodyPr/>
          <a:lstStyle/>
          <a:p>
            <a:pPr marL="914400" indent="-914400">
              <a:buFont typeface="+mj-lt"/>
              <a:buAutoNum type="arabicPeriod"/>
            </a:pPr>
            <a:r>
              <a:rPr lang="en-US" b="1" dirty="0"/>
              <a:t>What Organic Means (The Legal Barrier)</a:t>
            </a:r>
          </a:p>
          <a:p>
            <a:pPr lvl="1"/>
            <a:r>
              <a:rPr lang="en-US" dirty="0"/>
              <a:t>Definition: A legal, audited marketing claim (not just a production practice) enforced by the USDA.</a:t>
            </a:r>
          </a:p>
          <a:p>
            <a:pPr lvl="1"/>
            <a:r>
              <a:rPr lang="en-US" dirty="0"/>
              <a:t>Requirement: Land must be free of prohibited substances for 3 years before harvest—a costly, zero-premium transition period.</a:t>
            </a:r>
          </a:p>
          <a:p>
            <a:pPr marL="914400" indent="-914400">
              <a:buFont typeface="+mj-lt"/>
              <a:buAutoNum type="arabicPeriod"/>
            </a:pPr>
            <a:r>
              <a:rPr lang="en-US" b="1" dirty="0"/>
              <a:t>The Economics </a:t>
            </a:r>
          </a:p>
          <a:p>
            <a:pPr lvl="1" indent="-715963"/>
            <a:r>
              <a:rPr lang="en-US" dirty="0"/>
              <a:t>Organic commands a significant price premium (often 30–100+%).</a:t>
            </a:r>
          </a:p>
          <a:p>
            <a:pPr lvl="1"/>
            <a:r>
              <a:rPr lang="en-US" dirty="0"/>
              <a:t>The premium is necessary to offset higher labor costs (manual weeding) and lower yields compared to conventional farming.</a:t>
            </a:r>
          </a:p>
        </p:txBody>
      </p:sp>
      <p:sp>
        <p:nvSpPr>
          <p:cNvPr id="4" name="Slide Number Placeholder 3">
            <a:extLst>
              <a:ext uri="{FF2B5EF4-FFF2-40B4-BE49-F238E27FC236}">
                <a16:creationId xmlns:a16="http://schemas.microsoft.com/office/drawing/2014/main" id="{2D615DFD-96C3-98C3-B425-38AFBAF01689}"/>
              </a:ext>
            </a:extLst>
          </p:cNvPr>
          <p:cNvSpPr>
            <a:spLocks noGrp="1"/>
          </p:cNvSpPr>
          <p:nvPr>
            <p:ph type="sldNum" sz="quarter" idx="4"/>
          </p:nvPr>
        </p:nvSpPr>
        <p:spPr/>
        <p:txBody>
          <a:bodyPr/>
          <a:lstStyle/>
          <a:p>
            <a:fld id="{5D421B75-32F1-3341-9ED0-64265A793BE3}" type="slidenum">
              <a:rPr lang="en-US" smtClean="0"/>
              <a:pPr/>
              <a:t>53</a:t>
            </a:fld>
            <a:endParaRPr lang="en-US" dirty="0"/>
          </a:p>
        </p:txBody>
      </p:sp>
    </p:spTree>
    <p:extLst>
      <p:ext uri="{BB962C8B-B14F-4D97-AF65-F5344CB8AC3E}">
        <p14:creationId xmlns:p14="http://schemas.microsoft.com/office/powerpoint/2010/main" val="1520217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07FC9-9C21-7F80-BA96-60807D740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01B40-974A-5DDD-08E8-5519133A0705}"/>
              </a:ext>
            </a:extLst>
          </p:cNvPr>
          <p:cNvSpPr>
            <a:spLocks noGrp="1"/>
          </p:cNvSpPr>
          <p:nvPr>
            <p:ph type="title"/>
          </p:nvPr>
        </p:nvSpPr>
        <p:spPr/>
        <p:txBody>
          <a:bodyPr/>
          <a:lstStyle/>
          <a:p>
            <a:r>
              <a:rPr lang="en-US" dirty="0"/>
              <a:t>The Farmer Reality: Risk vs. Reward</a:t>
            </a:r>
          </a:p>
        </p:txBody>
      </p:sp>
      <p:sp>
        <p:nvSpPr>
          <p:cNvPr id="4" name="Slide Number Placeholder 3">
            <a:extLst>
              <a:ext uri="{FF2B5EF4-FFF2-40B4-BE49-F238E27FC236}">
                <a16:creationId xmlns:a16="http://schemas.microsoft.com/office/drawing/2014/main" id="{078EE0DA-5406-D8EC-9C3E-8450F9B02E54}"/>
              </a:ext>
            </a:extLst>
          </p:cNvPr>
          <p:cNvSpPr>
            <a:spLocks noGrp="1"/>
          </p:cNvSpPr>
          <p:nvPr>
            <p:ph type="sldNum" sz="quarter" idx="4"/>
          </p:nvPr>
        </p:nvSpPr>
        <p:spPr/>
        <p:txBody>
          <a:bodyPr/>
          <a:lstStyle/>
          <a:p>
            <a:fld id="{5D421B75-32F1-3341-9ED0-64265A793BE3}" type="slidenum">
              <a:rPr lang="en-US" smtClean="0"/>
              <a:pPr/>
              <a:t>54</a:t>
            </a:fld>
            <a:endParaRPr lang="en-US" dirty="0"/>
          </a:p>
        </p:txBody>
      </p:sp>
      <p:graphicFrame>
        <p:nvGraphicFramePr>
          <p:cNvPr id="7" name="Content Placeholder 6">
            <a:extLst>
              <a:ext uri="{FF2B5EF4-FFF2-40B4-BE49-F238E27FC236}">
                <a16:creationId xmlns:a16="http://schemas.microsoft.com/office/drawing/2014/main" id="{5A84DDE4-3E59-F849-62C4-5803109DB493}"/>
              </a:ext>
            </a:extLst>
          </p:cNvPr>
          <p:cNvGraphicFramePr>
            <a:graphicFrameLocks noGrp="1"/>
          </p:cNvGraphicFramePr>
          <p:nvPr>
            <p:ph idx="1"/>
            <p:extLst>
              <p:ext uri="{D42A27DB-BD31-4B8C-83A1-F6EECF244321}">
                <p14:modId xmlns:p14="http://schemas.microsoft.com/office/powerpoint/2010/main" val="1965078339"/>
              </p:ext>
            </p:extLst>
          </p:nvPr>
        </p:nvGraphicFramePr>
        <p:xfrm>
          <a:off x="954088" y="3163888"/>
          <a:ext cx="22486935" cy="3968433"/>
        </p:xfrm>
        <a:graphic>
          <a:graphicData uri="http://schemas.openxmlformats.org/drawingml/2006/table">
            <a:tbl>
              <a:tblPr firstRow="1" bandRow="1">
                <a:tableStyleId>{5C22544A-7EE6-4342-B048-85BDC9FD1C3A}</a:tableStyleId>
              </a:tblPr>
              <a:tblGrid>
                <a:gridCol w="3944483">
                  <a:extLst>
                    <a:ext uri="{9D8B030D-6E8A-4147-A177-3AD203B41FA5}">
                      <a16:colId xmlns:a16="http://schemas.microsoft.com/office/drawing/2014/main" val="2993824126"/>
                    </a:ext>
                  </a:extLst>
                </a:gridCol>
                <a:gridCol w="7489372">
                  <a:extLst>
                    <a:ext uri="{9D8B030D-6E8A-4147-A177-3AD203B41FA5}">
                      <a16:colId xmlns:a16="http://schemas.microsoft.com/office/drawing/2014/main" val="3576145790"/>
                    </a:ext>
                  </a:extLst>
                </a:gridCol>
                <a:gridCol w="11053080">
                  <a:extLst>
                    <a:ext uri="{9D8B030D-6E8A-4147-A177-3AD203B41FA5}">
                      <a16:colId xmlns:a16="http://schemas.microsoft.com/office/drawing/2014/main" val="1472899531"/>
                    </a:ext>
                  </a:extLst>
                </a:gridCol>
              </a:tblGrid>
              <a:tr h="370840">
                <a:tc>
                  <a:txBody>
                    <a:bodyPr/>
                    <a:lstStyle/>
                    <a:p>
                      <a:pPr>
                        <a:buNone/>
                      </a:pPr>
                      <a:r>
                        <a:rPr lang="en-US"/>
                        <a:t>Factor</a:t>
                      </a:r>
                    </a:p>
                  </a:txBody>
                  <a:tcPr anchor="ctr"/>
                </a:tc>
                <a:tc>
                  <a:txBody>
                    <a:bodyPr/>
                    <a:lstStyle/>
                    <a:p>
                      <a:pPr>
                        <a:buNone/>
                      </a:pPr>
                      <a:r>
                        <a:rPr lang="en-US"/>
                        <a:t>Consumer View</a:t>
                      </a:r>
                    </a:p>
                  </a:txBody>
                  <a:tcPr anchor="ctr"/>
                </a:tc>
                <a:tc>
                  <a:txBody>
                    <a:bodyPr/>
                    <a:lstStyle/>
                    <a:p>
                      <a:pPr>
                        <a:buNone/>
                      </a:pPr>
                      <a:r>
                        <a:rPr lang="en-US"/>
                        <a:t>Entrepreneur Reality</a:t>
                      </a:r>
                    </a:p>
                  </a:txBody>
                  <a:tcPr anchor="ctr"/>
                </a:tc>
                <a:extLst>
                  <a:ext uri="{0D108BD9-81ED-4DB2-BD59-A6C34878D82A}">
                    <a16:rowId xmlns:a16="http://schemas.microsoft.com/office/drawing/2014/main" val="761833419"/>
                  </a:ext>
                </a:extLst>
              </a:tr>
              <a:tr h="370840">
                <a:tc>
                  <a:txBody>
                    <a:bodyPr/>
                    <a:lstStyle/>
                    <a:p>
                      <a:pPr>
                        <a:buNone/>
                      </a:pPr>
                      <a:r>
                        <a:rPr lang="en-US" b="1"/>
                        <a:t>Price</a:t>
                      </a:r>
                      <a:endParaRPr lang="en-US"/>
                    </a:p>
                  </a:txBody>
                  <a:tcPr anchor="ctr"/>
                </a:tc>
                <a:tc>
                  <a:txBody>
                    <a:bodyPr/>
                    <a:lstStyle/>
                    <a:p>
                      <a:pPr>
                        <a:buNone/>
                      </a:pPr>
                      <a:r>
                        <a:rPr lang="en-US"/>
                        <a:t>Willingness to Pay (WTP) for values.</a:t>
                      </a:r>
                    </a:p>
                  </a:txBody>
                  <a:tcPr anchor="ctr"/>
                </a:tc>
                <a:tc>
                  <a:txBody>
                    <a:bodyPr/>
                    <a:lstStyle/>
                    <a:p>
                      <a:pPr>
                        <a:buNone/>
                      </a:pPr>
                      <a:r>
                        <a:rPr lang="en-US"/>
                        <a:t>Must cover high transition costs (3 years of no premium).</a:t>
                      </a:r>
                    </a:p>
                  </a:txBody>
                  <a:tcPr anchor="ctr"/>
                </a:tc>
                <a:extLst>
                  <a:ext uri="{0D108BD9-81ED-4DB2-BD59-A6C34878D82A}">
                    <a16:rowId xmlns:a16="http://schemas.microsoft.com/office/drawing/2014/main" val="1446406826"/>
                  </a:ext>
                </a:extLst>
              </a:tr>
              <a:tr h="370840">
                <a:tc>
                  <a:txBody>
                    <a:bodyPr/>
                    <a:lstStyle/>
                    <a:p>
                      <a:pPr>
                        <a:buNone/>
                      </a:pPr>
                      <a:r>
                        <a:rPr lang="en-US" b="1" dirty="0"/>
                        <a:t>Risk</a:t>
                      </a:r>
                      <a:endParaRPr lang="en-US" dirty="0"/>
                    </a:p>
                  </a:txBody>
                  <a:tcPr anchor="ctr"/>
                </a:tc>
                <a:tc>
                  <a:txBody>
                    <a:bodyPr/>
                    <a:lstStyle/>
                    <a:p>
                      <a:pPr>
                        <a:buNone/>
                      </a:pPr>
                      <a:r>
                        <a:rPr lang="en-US"/>
                        <a:t>Low health risk.</a:t>
                      </a:r>
                    </a:p>
                  </a:txBody>
                  <a:tcPr anchor="ctr"/>
                </a:tc>
                <a:tc>
                  <a:txBody>
                    <a:bodyPr/>
                    <a:lstStyle/>
                    <a:p>
                      <a:pPr>
                        <a:buNone/>
                      </a:pPr>
                      <a:r>
                        <a:rPr lang="en-US" b="1" dirty="0"/>
                        <a:t>High production risk</a:t>
                      </a:r>
                      <a:r>
                        <a:rPr lang="en-US" dirty="0"/>
                        <a:t> (no chemical safety net), plus annual audit fees.</a:t>
                      </a:r>
                    </a:p>
                  </a:txBody>
                  <a:tcPr anchor="ctr"/>
                </a:tc>
                <a:extLst>
                  <a:ext uri="{0D108BD9-81ED-4DB2-BD59-A6C34878D82A}">
                    <a16:rowId xmlns:a16="http://schemas.microsoft.com/office/drawing/2014/main" val="849907267"/>
                  </a:ext>
                </a:extLst>
              </a:tr>
            </a:tbl>
          </a:graphicData>
        </a:graphic>
      </p:graphicFrame>
      <p:sp>
        <p:nvSpPr>
          <p:cNvPr id="9" name="TextBox 8">
            <a:extLst>
              <a:ext uri="{FF2B5EF4-FFF2-40B4-BE49-F238E27FC236}">
                <a16:creationId xmlns:a16="http://schemas.microsoft.com/office/drawing/2014/main" id="{11FB7D64-7A9D-28C8-77D7-D23508AC8B27}"/>
              </a:ext>
            </a:extLst>
          </p:cNvPr>
          <p:cNvSpPr txBox="1"/>
          <p:nvPr/>
        </p:nvSpPr>
        <p:spPr>
          <a:xfrm>
            <a:off x="954087" y="7956423"/>
            <a:ext cx="22486935" cy="3631763"/>
          </a:xfrm>
          <a:prstGeom prst="rect">
            <a:avLst/>
          </a:prstGeom>
          <a:noFill/>
        </p:spPr>
        <p:txBody>
          <a:bodyPr wrap="square">
            <a:spAutoFit/>
          </a:bodyPr>
          <a:lstStyle/>
          <a:p>
            <a:pPr marL="571500" indent="-571500">
              <a:spcBef>
                <a:spcPts val="600"/>
              </a:spcBef>
              <a:buFont typeface="Arial" panose="020B0604020202020204" pitchFamily="34" charset="0"/>
              <a:buChar char="•"/>
            </a:pPr>
            <a:r>
              <a:rPr lang="en-US" sz="4400" dirty="0">
                <a:latin typeface="Poppins" panose="00000500000000000000" pitchFamily="2" charset="0"/>
                <a:cs typeface="Poppins" panose="00000500000000000000" pitchFamily="2" charset="0"/>
              </a:rPr>
              <a:t>As seen with the White Oaks Farm case study, the Organic label is often </a:t>
            </a:r>
            <a:r>
              <a:rPr lang="en-US" sz="4400" b="1" dirty="0">
                <a:latin typeface="Poppins" panose="00000500000000000000" pitchFamily="2" charset="0"/>
                <a:cs typeface="Poppins" panose="00000500000000000000" pitchFamily="2" charset="0"/>
              </a:rPr>
              <a:t>required for market entry</a:t>
            </a:r>
            <a:r>
              <a:rPr lang="en-US" sz="4400" dirty="0">
                <a:latin typeface="Poppins" panose="00000500000000000000" pitchFamily="2" charset="0"/>
                <a:cs typeface="Poppins" panose="00000500000000000000" pitchFamily="2" charset="0"/>
              </a:rPr>
              <a:t>, regardless of the farmer's practices.</a:t>
            </a:r>
          </a:p>
          <a:p>
            <a:pPr marL="571500" indent="-571500">
              <a:spcBef>
                <a:spcPts val="600"/>
              </a:spcBef>
              <a:buFont typeface="Arial" panose="020B0604020202020204" pitchFamily="34" charset="0"/>
              <a:buChar char="•"/>
            </a:pPr>
            <a:r>
              <a:rPr lang="en-US" sz="4400" dirty="0">
                <a:latin typeface="Poppins" panose="00000500000000000000" pitchFamily="2" charset="0"/>
                <a:cs typeface="Poppins" panose="00000500000000000000" pitchFamily="2" charset="0"/>
              </a:rPr>
              <a:t>The cost of certification is the “gate fee” to high-value markets. </a:t>
            </a:r>
          </a:p>
          <a:p>
            <a:pPr marL="571500" indent="-571500">
              <a:spcBef>
                <a:spcPts val="600"/>
              </a:spcBef>
              <a:buFont typeface="Arial" panose="020B0604020202020204" pitchFamily="34" charset="0"/>
              <a:buChar char="•"/>
            </a:pPr>
            <a:r>
              <a:rPr lang="en-US" sz="4400" dirty="0">
                <a:latin typeface="Poppins" panose="00000500000000000000" pitchFamily="2" charset="0"/>
                <a:cs typeface="Poppins" panose="00000500000000000000" pitchFamily="2" charset="0"/>
              </a:rPr>
              <a:t>The "Organic" label is a validated seal of trust that grants the price premium needed to financially sustain high-integrity, complex farming practices.</a:t>
            </a:r>
          </a:p>
        </p:txBody>
      </p:sp>
    </p:spTree>
    <p:extLst>
      <p:ext uri="{BB962C8B-B14F-4D97-AF65-F5344CB8AC3E}">
        <p14:creationId xmlns:p14="http://schemas.microsoft.com/office/powerpoint/2010/main" val="334914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088DF-6339-9F18-D33F-8180F0492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0834A-D11B-5119-292B-826E2F0FC55E}"/>
              </a:ext>
            </a:extLst>
          </p:cNvPr>
          <p:cNvSpPr>
            <a:spLocks noGrp="1"/>
          </p:cNvSpPr>
          <p:nvPr>
            <p:ph type="title"/>
          </p:nvPr>
        </p:nvSpPr>
        <p:spPr/>
        <p:txBody>
          <a:bodyPr/>
          <a:lstStyle/>
          <a:p>
            <a:r>
              <a:rPr lang="en-US" dirty="0"/>
              <a:t>Key Marketing Hurdles</a:t>
            </a:r>
          </a:p>
        </p:txBody>
      </p:sp>
      <p:sp>
        <p:nvSpPr>
          <p:cNvPr id="3" name="Content Placeholder 2">
            <a:extLst>
              <a:ext uri="{FF2B5EF4-FFF2-40B4-BE49-F238E27FC236}">
                <a16:creationId xmlns:a16="http://schemas.microsoft.com/office/drawing/2014/main" id="{4FCE1DF1-06D9-4654-B80A-6C02438D0328}"/>
              </a:ext>
            </a:extLst>
          </p:cNvPr>
          <p:cNvSpPr>
            <a:spLocks noGrp="1"/>
          </p:cNvSpPr>
          <p:nvPr>
            <p:ph idx="1"/>
          </p:nvPr>
        </p:nvSpPr>
        <p:spPr>
          <a:xfrm>
            <a:off x="953811" y="3163824"/>
            <a:ext cx="22486758" cy="6709529"/>
          </a:xfrm>
        </p:spPr>
        <p:txBody>
          <a:bodyPr/>
          <a:lstStyle/>
          <a:p>
            <a:pPr marL="914400" indent="-914400">
              <a:buFont typeface="+mj-lt"/>
              <a:buAutoNum type="arabicPeriod"/>
            </a:pPr>
            <a:r>
              <a:rPr lang="en-US" dirty="0">
                <a:solidFill>
                  <a:schemeClr val="bg1">
                    <a:lumMod val="85000"/>
                  </a:schemeClr>
                </a:solidFill>
              </a:rPr>
              <a:t>Lack of skills and resources.</a:t>
            </a:r>
          </a:p>
          <a:p>
            <a:pPr marL="914400" indent="-914400">
              <a:buFont typeface="+mj-lt"/>
              <a:buAutoNum type="arabicPeriod"/>
            </a:pPr>
            <a:r>
              <a:rPr lang="en-US" dirty="0">
                <a:solidFill>
                  <a:schemeClr val="bg1">
                    <a:lumMod val="85000"/>
                  </a:schemeClr>
                </a:solidFill>
              </a:rPr>
              <a:t>High competition (Local vs. Global).</a:t>
            </a:r>
          </a:p>
          <a:p>
            <a:pPr marL="914400" indent="-914400">
              <a:buFont typeface="+mj-lt"/>
              <a:buAutoNum type="arabicPeriod"/>
            </a:pPr>
            <a:r>
              <a:rPr lang="en-US" dirty="0">
                <a:solidFill>
                  <a:schemeClr val="bg1">
                    <a:lumMod val="85000"/>
                  </a:schemeClr>
                </a:solidFill>
              </a:rPr>
              <a:t>Difficult market access.</a:t>
            </a:r>
          </a:p>
          <a:p>
            <a:pPr marL="914400" indent="-914400">
              <a:buFont typeface="+mj-lt"/>
              <a:buAutoNum type="arabicPeriod"/>
            </a:pPr>
            <a:r>
              <a:rPr lang="en-US" dirty="0">
                <a:solidFill>
                  <a:schemeClr val="bg1">
                    <a:lumMod val="85000"/>
                  </a:schemeClr>
                </a:solidFill>
              </a:rPr>
              <a:t>Product quality and perception.</a:t>
            </a:r>
          </a:p>
          <a:p>
            <a:pPr marL="914400" indent="-914400">
              <a:buFont typeface="+mj-lt"/>
              <a:buAutoNum type="arabicPeriod"/>
            </a:pPr>
            <a:r>
              <a:rPr lang="en-US" b="1" dirty="0"/>
              <a:t>High costs (Marketing, Storage, Transportation).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67211A2-7BEA-51CF-D2A7-D992443385F7}"/>
              </a:ext>
            </a:extLst>
          </p:cNvPr>
          <p:cNvSpPr>
            <a:spLocks noGrp="1"/>
          </p:cNvSpPr>
          <p:nvPr>
            <p:ph type="sldNum" sz="quarter" idx="4"/>
          </p:nvPr>
        </p:nvSpPr>
        <p:spPr/>
        <p:txBody>
          <a:bodyPr/>
          <a:lstStyle/>
          <a:p>
            <a:fld id="{5D421B75-32F1-3341-9ED0-64265A793BE3}" type="slidenum">
              <a:rPr lang="en-US" smtClean="0"/>
              <a:pPr/>
              <a:t>55</a:t>
            </a:fld>
            <a:endParaRPr lang="en-US" dirty="0"/>
          </a:p>
        </p:txBody>
      </p:sp>
    </p:spTree>
    <p:extLst>
      <p:ext uri="{BB962C8B-B14F-4D97-AF65-F5344CB8AC3E}">
        <p14:creationId xmlns:p14="http://schemas.microsoft.com/office/powerpoint/2010/main" val="360597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5A31-5B50-DF0A-6E6C-967B96D03700}"/>
              </a:ext>
            </a:extLst>
          </p:cNvPr>
          <p:cNvSpPr>
            <a:spLocks noGrp="1"/>
          </p:cNvSpPr>
          <p:nvPr>
            <p:ph type="title"/>
          </p:nvPr>
        </p:nvSpPr>
        <p:spPr/>
        <p:txBody>
          <a:bodyPr/>
          <a:lstStyle/>
          <a:p>
            <a:r>
              <a:rPr lang="en-US" dirty="0"/>
              <a:t>Thin Margins and Rising Inputs</a:t>
            </a:r>
          </a:p>
        </p:txBody>
      </p:sp>
      <p:sp>
        <p:nvSpPr>
          <p:cNvPr id="3" name="Content Placeholder 2">
            <a:extLst>
              <a:ext uri="{FF2B5EF4-FFF2-40B4-BE49-F238E27FC236}">
                <a16:creationId xmlns:a16="http://schemas.microsoft.com/office/drawing/2014/main" id="{56FF8CFA-AD1D-6BEE-89AD-8C75C9624734}"/>
              </a:ext>
            </a:extLst>
          </p:cNvPr>
          <p:cNvSpPr>
            <a:spLocks noGrp="1"/>
          </p:cNvSpPr>
          <p:nvPr>
            <p:ph idx="1"/>
          </p:nvPr>
        </p:nvSpPr>
        <p:spPr>
          <a:xfrm>
            <a:off x="953811" y="3163824"/>
            <a:ext cx="22486758" cy="8279190"/>
          </a:xfrm>
        </p:spPr>
        <p:txBody>
          <a:bodyPr/>
          <a:lstStyle/>
          <a:p>
            <a:r>
              <a:rPr lang="en-US" dirty="0"/>
              <a:t>Marketing, storage, and transportation costs can be substantial, impacting profitability, especially when combined with rising input and labor costs.</a:t>
            </a:r>
          </a:p>
          <a:p>
            <a:r>
              <a:rPr lang="en-US" dirty="0"/>
              <a:t>Costs Driving Thin Margins:</a:t>
            </a:r>
          </a:p>
          <a:p>
            <a:pPr lvl="1"/>
            <a:r>
              <a:rPr lang="en-US" b="1" dirty="0"/>
              <a:t>Storage (Cold Chain):</a:t>
            </a:r>
            <a:r>
              <a:rPr lang="en-US" dirty="0"/>
              <a:t> For highly perishable food, reliable refrigerated transport and cold storage are non-negotiable and extremely expensive capital expenditures.</a:t>
            </a:r>
          </a:p>
          <a:p>
            <a:pPr lvl="1"/>
            <a:r>
              <a:rPr lang="en-US" b="1" dirty="0"/>
              <a:t>Transportation:</a:t>
            </a:r>
            <a:r>
              <a:rPr lang="en-US" dirty="0"/>
              <a:t> Fuel and logistics are high and volatile costs that disproportionately affect smaller businesses without volume discounts.</a:t>
            </a:r>
          </a:p>
        </p:txBody>
      </p:sp>
      <p:sp>
        <p:nvSpPr>
          <p:cNvPr id="4" name="Slide Number Placeholder 3">
            <a:extLst>
              <a:ext uri="{FF2B5EF4-FFF2-40B4-BE49-F238E27FC236}">
                <a16:creationId xmlns:a16="http://schemas.microsoft.com/office/drawing/2014/main" id="{7A28E6C5-71ED-62E9-7C78-ACCC222A04E4}"/>
              </a:ext>
            </a:extLst>
          </p:cNvPr>
          <p:cNvSpPr>
            <a:spLocks noGrp="1"/>
          </p:cNvSpPr>
          <p:nvPr>
            <p:ph type="sldNum" sz="quarter" idx="4"/>
          </p:nvPr>
        </p:nvSpPr>
        <p:spPr/>
        <p:txBody>
          <a:bodyPr/>
          <a:lstStyle/>
          <a:p>
            <a:fld id="{5D421B75-32F1-3341-9ED0-64265A793BE3}" type="slidenum">
              <a:rPr lang="en-US" smtClean="0"/>
              <a:pPr/>
              <a:t>56</a:t>
            </a:fld>
            <a:endParaRPr lang="en-US" dirty="0"/>
          </a:p>
        </p:txBody>
      </p:sp>
    </p:spTree>
    <p:extLst>
      <p:ext uri="{BB962C8B-B14F-4D97-AF65-F5344CB8AC3E}">
        <p14:creationId xmlns:p14="http://schemas.microsoft.com/office/powerpoint/2010/main" val="3327403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AB12D-28A2-BA1B-4E45-D1E28DC6B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64776-AB28-A4FC-0CBD-52974D058AC8}"/>
              </a:ext>
            </a:extLst>
          </p:cNvPr>
          <p:cNvSpPr>
            <a:spLocks noGrp="1"/>
          </p:cNvSpPr>
          <p:nvPr>
            <p:ph type="title"/>
          </p:nvPr>
        </p:nvSpPr>
        <p:spPr/>
        <p:txBody>
          <a:bodyPr/>
          <a:lstStyle/>
          <a:p>
            <a:r>
              <a:rPr lang="en-US" dirty="0"/>
              <a:t>Thin Margins and Rising Inputs</a:t>
            </a:r>
          </a:p>
        </p:txBody>
      </p:sp>
      <p:sp>
        <p:nvSpPr>
          <p:cNvPr id="3" name="Content Placeholder 2">
            <a:extLst>
              <a:ext uri="{FF2B5EF4-FFF2-40B4-BE49-F238E27FC236}">
                <a16:creationId xmlns:a16="http://schemas.microsoft.com/office/drawing/2014/main" id="{7D703560-0E72-3504-A4E0-56652A82CC15}"/>
              </a:ext>
            </a:extLst>
          </p:cNvPr>
          <p:cNvSpPr>
            <a:spLocks noGrp="1"/>
          </p:cNvSpPr>
          <p:nvPr>
            <p:ph idx="1"/>
          </p:nvPr>
        </p:nvSpPr>
        <p:spPr>
          <a:xfrm>
            <a:off x="953811" y="3163824"/>
            <a:ext cx="22486758" cy="5909310"/>
          </a:xfrm>
        </p:spPr>
        <p:txBody>
          <a:bodyPr/>
          <a:lstStyle/>
          <a:p>
            <a:r>
              <a:rPr lang="en-US" dirty="0"/>
              <a:t>Marketing, storage, and transportation costs can be substantial, impacting profitability, especially when combined with rising input and labor costs.</a:t>
            </a:r>
          </a:p>
          <a:p>
            <a:r>
              <a:rPr lang="en-US" dirty="0"/>
              <a:t>Costs Driving Thin Margins:</a:t>
            </a:r>
          </a:p>
          <a:p>
            <a:pPr lvl="1"/>
            <a:r>
              <a:rPr lang="en-US" b="1" dirty="0"/>
              <a:t>Rising Input/Labor Costs: </a:t>
            </a:r>
            <a:r>
              <a:rPr lang="en-US" dirty="0"/>
              <a:t>Increases in seed, fertilizer, and equipment maintenance, combined with minimum wage or seasonal labor costs, squeeze margins before the product even hits the market.</a:t>
            </a:r>
          </a:p>
        </p:txBody>
      </p:sp>
      <p:sp>
        <p:nvSpPr>
          <p:cNvPr id="4" name="Slide Number Placeholder 3">
            <a:extLst>
              <a:ext uri="{FF2B5EF4-FFF2-40B4-BE49-F238E27FC236}">
                <a16:creationId xmlns:a16="http://schemas.microsoft.com/office/drawing/2014/main" id="{EA29EBEF-CD19-ACED-B0FC-45D61C39B28F}"/>
              </a:ext>
            </a:extLst>
          </p:cNvPr>
          <p:cNvSpPr>
            <a:spLocks noGrp="1"/>
          </p:cNvSpPr>
          <p:nvPr>
            <p:ph type="sldNum" sz="quarter" idx="4"/>
          </p:nvPr>
        </p:nvSpPr>
        <p:spPr/>
        <p:txBody>
          <a:bodyPr/>
          <a:lstStyle/>
          <a:p>
            <a:fld id="{5D421B75-32F1-3341-9ED0-64265A793BE3}" type="slidenum">
              <a:rPr lang="en-US" smtClean="0"/>
              <a:pPr/>
              <a:t>57</a:t>
            </a:fld>
            <a:endParaRPr lang="en-US" dirty="0"/>
          </a:p>
        </p:txBody>
      </p:sp>
    </p:spTree>
    <p:extLst>
      <p:ext uri="{BB962C8B-B14F-4D97-AF65-F5344CB8AC3E}">
        <p14:creationId xmlns:p14="http://schemas.microsoft.com/office/powerpoint/2010/main" val="472294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types of graphs&#10;&#10;AI-generated content may be incorrect.">
            <a:extLst>
              <a:ext uri="{FF2B5EF4-FFF2-40B4-BE49-F238E27FC236}">
                <a16:creationId xmlns:a16="http://schemas.microsoft.com/office/drawing/2014/main" id="{90468B6D-E616-D948-F23B-638157671360}"/>
              </a:ext>
            </a:extLst>
          </p:cNvPr>
          <p:cNvPicPr>
            <a:picLocks noChangeAspect="1"/>
          </p:cNvPicPr>
          <p:nvPr/>
        </p:nvPicPr>
        <p:blipFill>
          <a:blip r:embed="rId2"/>
          <a:stretch>
            <a:fillRect/>
          </a:stretch>
        </p:blipFill>
        <p:spPr>
          <a:xfrm>
            <a:off x="3563653" y="136525"/>
            <a:ext cx="17466915" cy="12488843"/>
          </a:xfrm>
          <a:prstGeom prst="rect">
            <a:avLst/>
          </a:prstGeom>
          <a:noFill/>
        </p:spPr>
      </p:pic>
      <p:sp>
        <p:nvSpPr>
          <p:cNvPr id="2" name="Slide Number Placeholder 1" hidden="1">
            <a:extLst>
              <a:ext uri="{FF2B5EF4-FFF2-40B4-BE49-F238E27FC236}">
                <a16:creationId xmlns:a16="http://schemas.microsoft.com/office/drawing/2014/main" id="{49F24B5E-6904-A247-86B7-972BFA614D15}"/>
              </a:ext>
            </a:extLst>
          </p:cNvPr>
          <p:cNvSpPr>
            <a:spLocks noGrp="1"/>
          </p:cNvSpPr>
          <p:nvPr>
            <p:ph type="sldNum" sz="quarter" idx="4"/>
          </p:nvPr>
        </p:nvSpPr>
        <p:spPr/>
        <p:txBody>
          <a:bodyPr/>
          <a:lstStyle/>
          <a:p>
            <a:pPr>
              <a:spcAft>
                <a:spcPts val="600"/>
              </a:spcAft>
            </a:pPr>
            <a:fld id="{5D421B75-32F1-3341-9ED0-64265A793BE3}" type="slidenum">
              <a:rPr lang="en-US" smtClean="0"/>
              <a:pPr>
                <a:spcAft>
                  <a:spcPts val="600"/>
                </a:spcAft>
              </a:pPr>
              <a:t>58</a:t>
            </a:fld>
            <a:endParaRPr lang="en-US"/>
          </a:p>
        </p:txBody>
      </p:sp>
      <p:sp>
        <p:nvSpPr>
          <p:cNvPr id="6" name="TextBox 5">
            <a:extLst>
              <a:ext uri="{FF2B5EF4-FFF2-40B4-BE49-F238E27FC236}">
                <a16:creationId xmlns:a16="http://schemas.microsoft.com/office/drawing/2014/main" id="{5FA7A104-E1F2-CA91-BDDB-EE9E99AAD315}"/>
              </a:ext>
            </a:extLst>
          </p:cNvPr>
          <p:cNvSpPr txBox="1"/>
          <p:nvPr/>
        </p:nvSpPr>
        <p:spPr>
          <a:xfrm>
            <a:off x="1775958" y="12625368"/>
            <a:ext cx="20835257" cy="954107"/>
          </a:xfrm>
          <a:prstGeom prst="rect">
            <a:avLst/>
          </a:prstGeom>
          <a:noFill/>
        </p:spPr>
        <p:txBody>
          <a:bodyPr wrap="square">
            <a:spAutoFit/>
          </a:bodyPr>
          <a:lstStyle/>
          <a:p>
            <a:r>
              <a:rPr lang="en-US" sz="2800" b="0" i="0" dirty="0">
                <a:solidFill>
                  <a:srgbClr val="212529"/>
                </a:solidFill>
                <a:effectLst/>
                <a:latin typeface="system-ui"/>
              </a:rPr>
              <a:t>Agricultural input costs</a:t>
            </a:r>
            <a:r>
              <a:rPr lang="en-US" sz="2800" b="0" i="0" baseline="30000" dirty="0">
                <a:solidFill>
                  <a:srgbClr val="0D6EFD"/>
                </a:solidFill>
                <a:effectLst/>
                <a:latin typeface="system-ui"/>
              </a:rPr>
              <a:t> </a:t>
            </a:r>
            <a:r>
              <a:rPr lang="en-US" sz="2800" b="0" i="0" dirty="0">
                <a:solidFill>
                  <a:srgbClr val="212529"/>
                </a:solidFill>
                <a:effectLst/>
                <a:latin typeface="system-ui"/>
              </a:rPr>
              <a:t>have changed over time using the Producer Price Index (PPI) from the U.S. Bureau of Labor Statistics. These input prices affect producers and may influence price transmission to retail food categories.</a:t>
            </a:r>
            <a:endParaRPr lang="en-US" sz="2800" dirty="0"/>
          </a:p>
        </p:txBody>
      </p:sp>
    </p:spTree>
    <p:extLst>
      <p:ext uri="{BB962C8B-B14F-4D97-AF65-F5344CB8AC3E}">
        <p14:creationId xmlns:p14="http://schemas.microsoft.com/office/powerpoint/2010/main" val="1491025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B826DF0-A084-73AF-F8DA-AA60EC163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59E0-BA9E-7C23-277B-9C4AC7C6293B}"/>
              </a:ext>
            </a:extLst>
          </p:cNvPr>
          <p:cNvSpPr>
            <a:spLocks noGrp="1"/>
          </p:cNvSpPr>
          <p:nvPr>
            <p:ph type="title"/>
          </p:nvPr>
        </p:nvSpPr>
        <p:spPr>
          <a:xfrm>
            <a:off x="953811" y="1111980"/>
            <a:ext cx="22486758" cy="1538883"/>
          </a:xfrm>
        </p:spPr>
        <p:txBody>
          <a:bodyPr/>
          <a:lstStyle/>
          <a:p>
            <a:r>
              <a:rPr lang="en-US" dirty="0">
                <a:solidFill>
                  <a:srgbClr val="000000"/>
                </a:solidFill>
              </a:rPr>
              <a:t>Activity: Increasing Sales</a:t>
            </a:r>
          </a:p>
        </p:txBody>
      </p:sp>
      <p:sp>
        <p:nvSpPr>
          <p:cNvPr id="3" name="Content Placeholder 2">
            <a:extLst>
              <a:ext uri="{FF2B5EF4-FFF2-40B4-BE49-F238E27FC236}">
                <a16:creationId xmlns:a16="http://schemas.microsoft.com/office/drawing/2014/main" id="{7DE665EB-C431-4C48-E433-8DB47B1C7DFB}"/>
              </a:ext>
            </a:extLst>
          </p:cNvPr>
          <p:cNvSpPr>
            <a:spLocks noGrp="1"/>
          </p:cNvSpPr>
          <p:nvPr>
            <p:ph idx="1"/>
          </p:nvPr>
        </p:nvSpPr>
        <p:spPr>
          <a:xfrm>
            <a:off x="953811" y="3657600"/>
            <a:ext cx="21714803" cy="4185761"/>
          </a:xfrm>
        </p:spPr>
        <p:txBody>
          <a:bodyPr/>
          <a:lstStyle/>
          <a:p>
            <a:pPr>
              <a:spcBef>
                <a:spcPts val="1200"/>
              </a:spcBef>
            </a:pPr>
            <a:r>
              <a:rPr lang="en-US" sz="4800" dirty="0">
                <a:solidFill>
                  <a:srgbClr val="000000"/>
                </a:solidFill>
              </a:rPr>
              <a:t>A local bread bakery owner says her costs are rising, but she is afraid to raise her price from $5.00 to $6.00 for a loaf.</a:t>
            </a:r>
          </a:p>
          <a:p>
            <a:pPr>
              <a:spcBef>
                <a:spcPts val="1200"/>
              </a:spcBef>
            </a:pPr>
            <a:r>
              <a:rPr lang="en-US" sz="4800" b="1" dirty="0">
                <a:solidFill>
                  <a:srgbClr val="000000"/>
                </a:solidFill>
              </a:rPr>
              <a:t>Question:</a:t>
            </a:r>
            <a:r>
              <a:rPr lang="en-US" sz="4800" dirty="0">
                <a:solidFill>
                  <a:srgbClr val="000000"/>
                </a:solidFill>
              </a:rPr>
              <a:t> If she can't raise the price, what is one non-price-related marketing strategy she could use to increase her net profit? </a:t>
            </a:r>
          </a:p>
          <a:p>
            <a:pPr>
              <a:spcBef>
                <a:spcPts val="1200"/>
              </a:spcBef>
            </a:pPr>
            <a:r>
              <a:rPr lang="en-US" sz="4800" dirty="0">
                <a:solidFill>
                  <a:srgbClr val="000000"/>
                </a:solidFill>
              </a:rPr>
              <a:t>(Hint: Think Volume or Value-Add).</a:t>
            </a:r>
            <a:endParaRPr lang="en-US" sz="4400" dirty="0">
              <a:solidFill>
                <a:srgbClr val="000000"/>
              </a:solidFill>
            </a:endParaRPr>
          </a:p>
        </p:txBody>
      </p:sp>
      <p:sp>
        <p:nvSpPr>
          <p:cNvPr id="4" name="Slide Number Placeholder 3">
            <a:extLst>
              <a:ext uri="{FF2B5EF4-FFF2-40B4-BE49-F238E27FC236}">
                <a16:creationId xmlns:a16="http://schemas.microsoft.com/office/drawing/2014/main" id="{FBB2498B-60AF-3082-D1EE-6001326B00AF}"/>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59</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74313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43F4-535C-134C-E178-C581DC816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61AEF-7F4F-7E18-6E13-93469B404787}"/>
              </a:ext>
            </a:extLst>
          </p:cNvPr>
          <p:cNvSpPr>
            <a:spLocks noGrp="1"/>
          </p:cNvSpPr>
          <p:nvPr>
            <p:ph type="title" idx="4294967295"/>
          </p:nvPr>
        </p:nvSpPr>
        <p:spPr>
          <a:xfrm>
            <a:off x="1269387" y="838259"/>
            <a:ext cx="22171025" cy="1538883"/>
          </a:xfrm>
        </p:spPr>
        <p:txBody>
          <a:bodyPr/>
          <a:lstStyle/>
          <a:p>
            <a:r>
              <a:rPr lang="en-US" dirty="0"/>
              <a:t>Lecture Content</a:t>
            </a:r>
          </a:p>
        </p:txBody>
      </p:sp>
      <p:sp>
        <p:nvSpPr>
          <p:cNvPr id="3" name="Content Placeholder 2">
            <a:extLst>
              <a:ext uri="{FF2B5EF4-FFF2-40B4-BE49-F238E27FC236}">
                <a16:creationId xmlns:a16="http://schemas.microsoft.com/office/drawing/2014/main" id="{39FD2215-16BC-3F66-9C7F-725F63BF2312}"/>
              </a:ext>
            </a:extLst>
          </p:cNvPr>
          <p:cNvSpPr>
            <a:spLocks noGrp="1"/>
          </p:cNvSpPr>
          <p:nvPr>
            <p:ph type="body" sz="quarter" idx="4294967295"/>
          </p:nvPr>
        </p:nvSpPr>
        <p:spPr>
          <a:xfrm>
            <a:off x="1269387" y="2801004"/>
            <a:ext cx="22167850" cy="8604407"/>
          </a:xfrm>
        </p:spPr>
        <p:txBody>
          <a:bodyPr/>
          <a:lstStyle/>
          <a:p>
            <a:pPr marL="0" indent="0">
              <a:spcBef>
                <a:spcPts val="0"/>
              </a:spcBef>
              <a:spcAft>
                <a:spcPts val="600"/>
              </a:spcAft>
              <a:buClr>
                <a:schemeClr val="tx1"/>
              </a:buClr>
              <a:buNone/>
            </a:pPr>
            <a:r>
              <a:rPr lang="en-US" sz="2800" dirty="0">
                <a:cs typeface="Tahoma" pitchFamily="34" charset="0"/>
              </a:rPr>
              <a:t>By the end of this lecture, students should be able to:</a:t>
            </a:r>
          </a:p>
          <a:p>
            <a:pPr marL="514350" indent="-514350">
              <a:spcBef>
                <a:spcPts val="0"/>
              </a:spcBef>
              <a:spcAft>
                <a:spcPts val="600"/>
              </a:spcAft>
              <a:buClr>
                <a:schemeClr val="tx1"/>
              </a:buClr>
              <a:buFont typeface="+mj-lt"/>
              <a:buAutoNum type="arabicPeriod"/>
            </a:pPr>
            <a:r>
              <a:rPr lang="en-US" sz="2800" dirty="0">
                <a:cs typeface="Tahoma" pitchFamily="34" charset="0"/>
              </a:rPr>
              <a:t>Identify core legal challenges agribusiness and food entrepreneurs face, including regulatory compliance, food safety and liability, contracts, cottage food laws, and succession planning.</a:t>
            </a:r>
          </a:p>
          <a:p>
            <a:pPr marL="514350" indent="-514350">
              <a:spcBef>
                <a:spcPts val="0"/>
              </a:spcBef>
              <a:spcAft>
                <a:spcPts val="600"/>
              </a:spcAft>
              <a:buClr>
                <a:schemeClr val="tx1"/>
              </a:buClr>
              <a:buFont typeface="+mj-lt"/>
              <a:buAutoNum type="arabicPeriod"/>
            </a:pPr>
            <a:r>
              <a:rPr lang="en-US" sz="2800" dirty="0">
                <a:cs typeface="Tahoma" pitchFamily="34" charset="0"/>
              </a:rPr>
              <a:t>Explain how federal agencies (USDA, EPA, FDA) regulate food and agricultural ventures and how those regulations affect different stages of business development—from startup to growth.</a:t>
            </a:r>
          </a:p>
          <a:p>
            <a:pPr marL="514350" indent="-514350">
              <a:spcBef>
                <a:spcPts val="0"/>
              </a:spcBef>
              <a:spcAft>
                <a:spcPts val="600"/>
              </a:spcAft>
              <a:buClr>
                <a:schemeClr val="tx1"/>
              </a:buClr>
              <a:buFont typeface="+mj-lt"/>
              <a:buAutoNum type="arabicPeriod"/>
            </a:pPr>
            <a:r>
              <a:rPr lang="en-US" sz="2800" dirty="0">
                <a:cs typeface="Tahoma" pitchFamily="34" charset="0"/>
              </a:rPr>
              <a:t>Apply food safety standards (GAP and GMP) to real-world scenarios involving traceability and product recalls.</a:t>
            </a:r>
          </a:p>
          <a:p>
            <a:pPr marL="514350" indent="-514350">
              <a:spcBef>
                <a:spcPts val="0"/>
              </a:spcBef>
              <a:spcAft>
                <a:spcPts val="600"/>
              </a:spcAft>
              <a:buClr>
                <a:schemeClr val="tx1"/>
              </a:buClr>
              <a:buFont typeface="+mj-lt"/>
              <a:buAutoNum type="arabicPeriod"/>
            </a:pPr>
            <a:r>
              <a:rPr lang="en-US" sz="2800" dirty="0">
                <a:cs typeface="Tahoma" pitchFamily="34" charset="0"/>
              </a:rPr>
              <a:t>Evaluate how contracts provide certainty in volatile agricultural markets through pricing mechanisms, quality specifications, and force-majeure clauses.</a:t>
            </a:r>
          </a:p>
          <a:p>
            <a:pPr marL="514350" indent="-514350">
              <a:spcBef>
                <a:spcPts val="0"/>
              </a:spcBef>
              <a:spcAft>
                <a:spcPts val="600"/>
              </a:spcAft>
              <a:buClr>
                <a:schemeClr val="tx1"/>
              </a:buClr>
              <a:buFont typeface="+mj-lt"/>
              <a:buAutoNum type="arabicPeriod"/>
            </a:pPr>
            <a:r>
              <a:rPr lang="en-US" sz="2800" dirty="0">
                <a:cs typeface="Tahoma" pitchFamily="34" charset="0"/>
              </a:rPr>
              <a:t>Compare legal frameworks such as commercial vs. cottage food production and understand when each applies.</a:t>
            </a:r>
          </a:p>
          <a:p>
            <a:pPr marL="514350" indent="-514350">
              <a:spcBef>
                <a:spcPts val="0"/>
              </a:spcBef>
              <a:spcAft>
                <a:spcPts val="600"/>
              </a:spcAft>
              <a:buClr>
                <a:schemeClr val="tx1"/>
              </a:buClr>
              <a:buFont typeface="+mj-lt"/>
              <a:buAutoNum type="arabicPeriod"/>
            </a:pPr>
            <a:r>
              <a:rPr lang="en-US" sz="2800" dirty="0">
                <a:cs typeface="Tahoma" pitchFamily="34" charset="0"/>
              </a:rPr>
              <a:t>Describe key marketing hurdles faced by agribusiness ventures—limited skills/resources, high competition, poor market access, quality perception, and high costs.</a:t>
            </a:r>
          </a:p>
          <a:p>
            <a:pPr marL="514350" indent="-514350">
              <a:spcBef>
                <a:spcPts val="0"/>
              </a:spcBef>
              <a:spcAft>
                <a:spcPts val="600"/>
              </a:spcAft>
              <a:buClr>
                <a:schemeClr val="tx1"/>
              </a:buClr>
              <a:buFont typeface="+mj-lt"/>
              <a:buAutoNum type="arabicPeriod"/>
            </a:pPr>
            <a:r>
              <a:rPr lang="en-US" sz="2800" dirty="0">
                <a:cs typeface="Tahoma" pitchFamily="34" charset="0"/>
              </a:rPr>
              <a:t>Analyze strategies to overcome marketing barriers, such as cooperative marketing, value-added differentiation, and direct-to-consumer channels.</a:t>
            </a:r>
          </a:p>
          <a:p>
            <a:pPr marL="514350" indent="-514350">
              <a:spcBef>
                <a:spcPts val="0"/>
              </a:spcBef>
              <a:spcAft>
                <a:spcPts val="600"/>
              </a:spcAft>
              <a:buClr>
                <a:schemeClr val="tx1"/>
              </a:buClr>
              <a:buFont typeface="+mj-lt"/>
              <a:buAutoNum type="arabicPeriod"/>
            </a:pPr>
            <a:r>
              <a:rPr lang="en-US" sz="2800" dirty="0">
                <a:cs typeface="Tahoma" pitchFamily="34" charset="0"/>
              </a:rPr>
              <a:t>Assess how rising input and labor costs influence marketing and pricing strategies in small food businesses.</a:t>
            </a:r>
          </a:p>
          <a:p>
            <a:pPr marL="514350" indent="-514350">
              <a:spcBef>
                <a:spcPts val="0"/>
              </a:spcBef>
              <a:spcAft>
                <a:spcPts val="600"/>
              </a:spcAft>
              <a:buClr>
                <a:schemeClr val="tx1"/>
              </a:buClr>
              <a:buFont typeface="+mj-lt"/>
              <a:buAutoNum type="arabicPeriod"/>
            </a:pPr>
            <a:r>
              <a:rPr lang="en-US" sz="2800" dirty="0">
                <a:cs typeface="Tahoma" pitchFamily="34" charset="0"/>
              </a:rPr>
              <a:t>Connect real-world cases (e.g., Haribo) to entrepreneurial decisions around focus, adaptation, and economies of scale.</a:t>
            </a:r>
          </a:p>
        </p:txBody>
      </p:sp>
      <p:sp>
        <p:nvSpPr>
          <p:cNvPr id="4" name="Slide Number Placeholder 3">
            <a:extLst>
              <a:ext uri="{FF2B5EF4-FFF2-40B4-BE49-F238E27FC236}">
                <a16:creationId xmlns:a16="http://schemas.microsoft.com/office/drawing/2014/main" id="{E03C9AE5-04C5-1287-6D53-1C6BEC3EB20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18209820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B108-E92B-EAFA-8F2A-69AF196A5E3D}"/>
              </a:ext>
            </a:extLst>
          </p:cNvPr>
          <p:cNvSpPr>
            <a:spLocks noGrp="1"/>
          </p:cNvSpPr>
          <p:nvPr>
            <p:ph type="title"/>
          </p:nvPr>
        </p:nvSpPr>
        <p:spPr/>
        <p:txBody>
          <a:bodyPr/>
          <a:lstStyle/>
          <a:p>
            <a:r>
              <a:rPr lang="en-US" dirty="0"/>
              <a:t>Protecting and Promoting Your Venture</a:t>
            </a:r>
          </a:p>
        </p:txBody>
      </p:sp>
      <p:graphicFrame>
        <p:nvGraphicFramePr>
          <p:cNvPr id="5" name="Content Placeholder 4">
            <a:extLst>
              <a:ext uri="{FF2B5EF4-FFF2-40B4-BE49-F238E27FC236}">
                <a16:creationId xmlns:a16="http://schemas.microsoft.com/office/drawing/2014/main" id="{2B39B8A2-F609-0104-A0B1-63E9D6BD33A3}"/>
              </a:ext>
            </a:extLst>
          </p:cNvPr>
          <p:cNvGraphicFramePr>
            <a:graphicFrameLocks noGrp="1"/>
          </p:cNvGraphicFramePr>
          <p:nvPr>
            <p:ph idx="1"/>
            <p:extLst>
              <p:ext uri="{D42A27DB-BD31-4B8C-83A1-F6EECF244321}">
                <p14:modId xmlns:p14="http://schemas.microsoft.com/office/powerpoint/2010/main" val="19866377"/>
              </p:ext>
            </p:extLst>
          </p:nvPr>
        </p:nvGraphicFramePr>
        <p:xfrm>
          <a:off x="954088" y="3163888"/>
          <a:ext cx="22486936" cy="7040880"/>
        </p:xfrm>
        <a:graphic>
          <a:graphicData uri="http://schemas.openxmlformats.org/drawingml/2006/table">
            <a:tbl>
              <a:tblPr firstRow="1" bandRow="1">
                <a:tableStyleId>{5C22544A-7EE6-4342-B048-85BDC9FD1C3A}</a:tableStyleId>
              </a:tblPr>
              <a:tblGrid>
                <a:gridCol w="6715073">
                  <a:extLst>
                    <a:ext uri="{9D8B030D-6E8A-4147-A177-3AD203B41FA5}">
                      <a16:colId xmlns:a16="http://schemas.microsoft.com/office/drawing/2014/main" val="2915685779"/>
                    </a:ext>
                  </a:extLst>
                </a:gridCol>
                <a:gridCol w="15771863">
                  <a:extLst>
                    <a:ext uri="{9D8B030D-6E8A-4147-A177-3AD203B41FA5}">
                      <a16:colId xmlns:a16="http://schemas.microsoft.com/office/drawing/2014/main" val="1058174228"/>
                    </a:ext>
                  </a:extLst>
                </a:gridCol>
              </a:tblGrid>
              <a:tr h="370840">
                <a:tc>
                  <a:txBody>
                    <a:bodyPr/>
                    <a:lstStyle/>
                    <a:p>
                      <a:pPr>
                        <a:buNone/>
                      </a:pPr>
                      <a:r>
                        <a:rPr lang="en-US" sz="4800"/>
                        <a:t>Challenge Category</a:t>
                      </a:r>
                    </a:p>
                  </a:txBody>
                  <a:tcPr anchor="ctr"/>
                </a:tc>
                <a:tc>
                  <a:txBody>
                    <a:bodyPr/>
                    <a:lstStyle/>
                    <a:p>
                      <a:pPr>
                        <a:buNone/>
                      </a:pPr>
                      <a:r>
                        <a:rPr lang="en-US" sz="4800" dirty="0"/>
                        <a:t>Action Item</a:t>
                      </a:r>
                    </a:p>
                  </a:txBody>
                  <a:tcPr anchor="ctr"/>
                </a:tc>
                <a:extLst>
                  <a:ext uri="{0D108BD9-81ED-4DB2-BD59-A6C34878D82A}">
                    <a16:rowId xmlns:a16="http://schemas.microsoft.com/office/drawing/2014/main" val="3363393661"/>
                  </a:ext>
                </a:extLst>
              </a:tr>
              <a:tr h="370840">
                <a:tc>
                  <a:txBody>
                    <a:bodyPr/>
                    <a:lstStyle/>
                    <a:p>
                      <a:pPr>
                        <a:buNone/>
                      </a:pPr>
                      <a:r>
                        <a:rPr lang="en-US" sz="4800" b="1" dirty="0"/>
                        <a:t>Legal/Regulatory</a:t>
                      </a:r>
                      <a:endParaRPr lang="en-US" sz="4800" dirty="0"/>
                    </a:p>
                  </a:txBody>
                  <a:tcPr anchor="ctr"/>
                </a:tc>
                <a:tc>
                  <a:txBody>
                    <a:bodyPr/>
                    <a:lstStyle/>
                    <a:p>
                      <a:pPr>
                        <a:buNone/>
                      </a:pPr>
                      <a:r>
                        <a:rPr lang="en-US" sz="4800"/>
                        <a:t>Identify all required permits (e.g., GAP/GMP, Cottage Food, Zoning) </a:t>
                      </a:r>
                      <a:r>
                        <a:rPr lang="en-US" sz="4800" i="1"/>
                        <a:t>before</a:t>
                      </a:r>
                      <a:r>
                        <a:rPr lang="en-US" sz="4800"/>
                        <a:t> capital investment.</a:t>
                      </a:r>
                    </a:p>
                  </a:txBody>
                  <a:tcPr anchor="ctr"/>
                </a:tc>
                <a:extLst>
                  <a:ext uri="{0D108BD9-81ED-4DB2-BD59-A6C34878D82A}">
                    <a16:rowId xmlns:a16="http://schemas.microsoft.com/office/drawing/2014/main" val="2611094304"/>
                  </a:ext>
                </a:extLst>
              </a:tr>
              <a:tr h="370840">
                <a:tc>
                  <a:txBody>
                    <a:bodyPr/>
                    <a:lstStyle/>
                    <a:p>
                      <a:pPr>
                        <a:buNone/>
                      </a:pPr>
                      <a:r>
                        <a:rPr lang="en-US" sz="4800" b="1"/>
                        <a:t>Liability</a:t>
                      </a:r>
                      <a:endParaRPr lang="en-US" sz="4800"/>
                    </a:p>
                  </a:txBody>
                  <a:tcPr anchor="ctr"/>
                </a:tc>
                <a:tc>
                  <a:txBody>
                    <a:bodyPr/>
                    <a:lstStyle/>
                    <a:p>
                      <a:pPr>
                        <a:buNone/>
                      </a:pPr>
                      <a:r>
                        <a:rPr lang="en-US" sz="4800"/>
                        <a:t>Implement a </a:t>
                      </a:r>
                      <a:r>
                        <a:rPr lang="en-US" sz="4800" b="1"/>
                        <a:t>traceability system</a:t>
                      </a:r>
                      <a:r>
                        <a:rPr lang="en-US" sz="4800"/>
                        <a:t> that can track every batch of product one step forward and one step back.</a:t>
                      </a:r>
                    </a:p>
                  </a:txBody>
                  <a:tcPr anchor="ctr"/>
                </a:tc>
                <a:extLst>
                  <a:ext uri="{0D108BD9-81ED-4DB2-BD59-A6C34878D82A}">
                    <a16:rowId xmlns:a16="http://schemas.microsoft.com/office/drawing/2014/main" val="3938723817"/>
                  </a:ext>
                </a:extLst>
              </a:tr>
              <a:tr h="370840">
                <a:tc>
                  <a:txBody>
                    <a:bodyPr/>
                    <a:lstStyle/>
                    <a:p>
                      <a:pPr>
                        <a:buNone/>
                      </a:pPr>
                      <a:r>
                        <a:rPr lang="en-US" sz="4800" b="1"/>
                        <a:t>Market Access</a:t>
                      </a:r>
                      <a:endParaRPr lang="en-US" sz="4800"/>
                    </a:p>
                  </a:txBody>
                  <a:tcPr anchor="ctr"/>
                </a:tc>
                <a:tc>
                  <a:txBody>
                    <a:bodyPr/>
                    <a:lstStyle/>
                    <a:p>
                      <a:pPr>
                        <a:buNone/>
                      </a:pPr>
                      <a:r>
                        <a:rPr lang="en-US" sz="4800"/>
                        <a:t>Prioritize </a:t>
                      </a:r>
                      <a:r>
                        <a:rPr lang="en-US" sz="4800" b="1"/>
                        <a:t>Direct-to-Consumer (D2C)</a:t>
                      </a:r>
                      <a:r>
                        <a:rPr lang="en-US" sz="4800"/>
                        <a:t> channels early on to bypass wholesale gatekeepers.</a:t>
                      </a:r>
                    </a:p>
                  </a:txBody>
                  <a:tcPr anchor="ctr"/>
                </a:tc>
                <a:extLst>
                  <a:ext uri="{0D108BD9-81ED-4DB2-BD59-A6C34878D82A}">
                    <a16:rowId xmlns:a16="http://schemas.microsoft.com/office/drawing/2014/main" val="779463528"/>
                  </a:ext>
                </a:extLst>
              </a:tr>
              <a:tr h="370840">
                <a:tc>
                  <a:txBody>
                    <a:bodyPr/>
                    <a:lstStyle/>
                    <a:p>
                      <a:pPr>
                        <a:buNone/>
                      </a:pPr>
                      <a:r>
                        <a:rPr lang="en-US" sz="4800" b="1" dirty="0"/>
                        <a:t>Competition</a:t>
                      </a:r>
                      <a:endParaRPr lang="en-US" sz="4800" dirty="0"/>
                    </a:p>
                  </a:txBody>
                  <a:tcPr anchor="ctr"/>
                </a:tc>
                <a:tc>
                  <a:txBody>
                    <a:bodyPr/>
                    <a:lstStyle/>
                    <a:p>
                      <a:pPr>
                        <a:buNone/>
                      </a:pPr>
                      <a:r>
                        <a:rPr lang="en-US" sz="4800" dirty="0"/>
                        <a:t>Focus your marketing efforts entirely on your </a:t>
                      </a:r>
                      <a:r>
                        <a:rPr lang="en-US" sz="4800" b="1" dirty="0"/>
                        <a:t>unique attributes</a:t>
                      </a:r>
                      <a:r>
                        <a:rPr lang="en-US" sz="4800" dirty="0"/>
                        <a:t> (story, source, process), not on price.</a:t>
                      </a:r>
                    </a:p>
                  </a:txBody>
                  <a:tcPr anchor="ctr"/>
                </a:tc>
                <a:extLst>
                  <a:ext uri="{0D108BD9-81ED-4DB2-BD59-A6C34878D82A}">
                    <a16:rowId xmlns:a16="http://schemas.microsoft.com/office/drawing/2014/main" val="667255134"/>
                  </a:ext>
                </a:extLst>
              </a:tr>
            </a:tbl>
          </a:graphicData>
        </a:graphic>
      </p:graphicFrame>
      <p:sp>
        <p:nvSpPr>
          <p:cNvPr id="4" name="Slide Number Placeholder 3">
            <a:extLst>
              <a:ext uri="{FF2B5EF4-FFF2-40B4-BE49-F238E27FC236}">
                <a16:creationId xmlns:a16="http://schemas.microsoft.com/office/drawing/2014/main" id="{8B3C67E2-01F2-A522-A381-C070B7FC5449}"/>
              </a:ext>
            </a:extLst>
          </p:cNvPr>
          <p:cNvSpPr>
            <a:spLocks noGrp="1"/>
          </p:cNvSpPr>
          <p:nvPr>
            <p:ph type="sldNum" sz="quarter" idx="4"/>
          </p:nvPr>
        </p:nvSpPr>
        <p:spPr/>
        <p:txBody>
          <a:bodyPr/>
          <a:lstStyle/>
          <a:p>
            <a:fld id="{5D421B75-32F1-3341-9ED0-64265A793BE3}" type="slidenum">
              <a:rPr lang="en-US" smtClean="0"/>
              <a:pPr/>
              <a:t>60</a:t>
            </a:fld>
            <a:endParaRPr lang="en-US" dirty="0"/>
          </a:p>
        </p:txBody>
      </p:sp>
    </p:spTree>
    <p:extLst>
      <p:ext uri="{BB962C8B-B14F-4D97-AF65-F5344CB8AC3E}">
        <p14:creationId xmlns:p14="http://schemas.microsoft.com/office/powerpoint/2010/main" val="3131668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fontScale="92500" lnSpcReduction="20000"/>
          </a:bodyPr>
          <a:lstStyle/>
          <a:p>
            <a:pPr>
              <a:spcBef>
                <a:spcPts val="0"/>
              </a:spcBef>
              <a:spcAft>
                <a:spcPts val="600"/>
              </a:spcAft>
              <a:buClr>
                <a:schemeClr val="tx1"/>
              </a:buClr>
              <a:buFont typeface="Wingdings" panose="05000000000000000000" pitchFamily="2" charset="2"/>
              <a:buChar char="ü"/>
            </a:pPr>
            <a:r>
              <a:rPr lang="en-US" sz="2800" dirty="0">
                <a:cs typeface="Tahoma" pitchFamily="34" charset="0"/>
              </a:rPr>
              <a:t>Identify core legal challenges agribusiness and food entrepreneurs face, including regulatory compliance, food safety and liability, contracts, cottage food laws, and succession planning.</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Explain how federal agencies (USDA, EPA, FDA) regulate food and agricultural ventures and how those regulations affect different stages of business development—from startup to growth.</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Apply food safety standards (GAP and GMP) to real-world scenarios involving traceability and product recalls.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Evaluate how contracts provide certainty in volatile agricultural markets through pricing mechanisms, quality specifications, and force-majeure clauses.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Compare legal frameworks such as commercial vs. cottage food production and understand when each applies.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Describe key marketing hurdles faced by agribusiness ventures—limited skills/resources, high competition, poor market access, quality perception, and high costs.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Analyze strategies to overcome marketing barriers, such as cooperative marketing, value-added differentiation, and direct-to-consumer channels.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Assess how rising input and labor costs influence marketing and pricing strategies in small food businesses.</a:t>
            </a:r>
          </a:p>
          <a:p>
            <a:pPr>
              <a:spcBef>
                <a:spcPts val="0"/>
              </a:spcBef>
              <a:spcAft>
                <a:spcPts val="600"/>
              </a:spcAft>
              <a:buClr>
                <a:schemeClr val="tx1"/>
              </a:buClr>
              <a:buFont typeface="Wingdings" panose="05000000000000000000" pitchFamily="2" charset="2"/>
              <a:buChar char="ü"/>
            </a:pPr>
            <a:r>
              <a:rPr lang="en-US" sz="2800" dirty="0">
                <a:cs typeface="Tahoma" pitchFamily="34" charset="0"/>
              </a:rPr>
              <a:t>Connect real-world cases (e.g., Haribo) to entrepreneurial decisions around focus, adaptation, and economies of scale.</a:t>
            </a:r>
          </a:p>
          <a:p>
            <a:pPr>
              <a:buFont typeface="Wingdings" panose="05000000000000000000" pitchFamily="2" charset="2"/>
              <a:buChar char="ü"/>
            </a:pPr>
            <a:endParaRPr lang="en-US" sz="2800" dirty="0"/>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61</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C653-D1F7-2228-EA47-5C8D751378CD}"/>
              </a:ext>
            </a:extLst>
          </p:cNvPr>
          <p:cNvSpPr>
            <a:spLocks noGrp="1"/>
          </p:cNvSpPr>
          <p:nvPr>
            <p:ph type="title"/>
          </p:nvPr>
        </p:nvSpPr>
        <p:spPr>
          <a:xfrm>
            <a:off x="953811" y="1111981"/>
            <a:ext cx="22486758" cy="1538883"/>
          </a:xfrm>
        </p:spPr>
        <p:txBody>
          <a:bodyPr/>
          <a:lstStyle/>
          <a:p>
            <a:r>
              <a:rPr lang="en-US" dirty="0"/>
              <a:t>Overview</a:t>
            </a:r>
          </a:p>
        </p:txBody>
      </p:sp>
      <p:sp>
        <p:nvSpPr>
          <p:cNvPr id="3" name="Content Placeholder 2">
            <a:extLst>
              <a:ext uri="{FF2B5EF4-FFF2-40B4-BE49-F238E27FC236}">
                <a16:creationId xmlns:a16="http://schemas.microsoft.com/office/drawing/2014/main" id="{2A5222FD-947C-C15F-23B9-B6C403586D7D}"/>
              </a:ext>
            </a:extLst>
          </p:cNvPr>
          <p:cNvSpPr>
            <a:spLocks noGrp="1"/>
          </p:cNvSpPr>
          <p:nvPr>
            <p:ph idx="1"/>
          </p:nvPr>
        </p:nvSpPr>
        <p:spPr>
          <a:xfrm>
            <a:off x="953811" y="3163824"/>
            <a:ext cx="22486758" cy="7294305"/>
          </a:xfrm>
        </p:spPr>
        <p:txBody>
          <a:bodyPr/>
          <a:lstStyle/>
          <a:p>
            <a:r>
              <a:rPr lang="en-US" sz="4800" b="1" dirty="0"/>
              <a:t>Legal challenges</a:t>
            </a:r>
            <a:r>
              <a:rPr lang="en-US" sz="4800" dirty="0"/>
              <a:t> for agribusiness entrepreneurs include navigating complex environmental, food safety, and labor regulations.</a:t>
            </a:r>
          </a:p>
          <a:p>
            <a:r>
              <a:rPr lang="en-US" sz="4800" b="1" dirty="0"/>
              <a:t>Marketing challenges</a:t>
            </a:r>
            <a:r>
              <a:rPr lang="en-US" sz="4800" dirty="0"/>
              <a:t> stem from high competition, lack of marketing skills, poor access to markets, and issues like product quality, storage, and high transportation costs. </a:t>
            </a:r>
          </a:p>
          <a:p>
            <a:pPr marL="0" indent="0">
              <a:buNone/>
            </a:pPr>
            <a:endParaRPr lang="en-US" sz="4800" b="1" dirty="0"/>
          </a:p>
          <a:p>
            <a:pPr marL="0" indent="0">
              <a:buNone/>
            </a:pPr>
            <a:r>
              <a:rPr lang="en-US" sz="4800" b="1" dirty="0"/>
              <a:t>Takeaway:</a:t>
            </a:r>
            <a:r>
              <a:rPr lang="en-US" sz="4800" dirty="0"/>
              <a:t> Entrepreneurs must balance production costs with marketing needs, often a significant challenge due to rising input prices and labor costs, in a highly regulated environment.</a:t>
            </a:r>
          </a:p>
        </p:txBody>
      </p:sp>
      <p:sp>
        <p:nvSpPr>
          <p:cNvPr id="4" name="Slide Number Placeholder 3">
            <a:extLst>
              <a:ext uri="{FF2B5EF4-FFF2-40B4-BE49-F238E27FC236}">
                <a16:creationId xmlns:a16="http://schemas.microsoft.com/office/drawing/2014/main" id="{B0A74738-5894-FE83-EEE4-0EE8AB96DCDF}"/>
              </a:ext>
            </a:extLst>
          </p:cNvPr>
          <p:cNvSpPr>
            <a:spLocks noGrp="1"/>
          </p:cNvSpPr>
          <p:nvPr>
            <p:ph type="sldNum" sz="quarter" idx="4"/>
          </p:nvPr>
        </p:nvSpPr>
        <p:spPr/>
        <p:txBody>
          <a:bodyPr/>
          <a:lstStyle/>
          <a:p>
            <a:fld id="{5D421B75-32F1-3341-9ED0-64265A793BE3}" type="slidenum">
              <a:rPr lang="en-US" smtClean="0"/>
              <a:pPr/>
              <a:t>7</a:t>
            </a:fld>
            <a:endParaRPr lang="en-US" dirty="0"/>
          </a:p>
        </p:txBody>
      </p:sp>
    </p:spTree>
    <p:extLst>
      <p:ext uri="{BB962C8B-B14F-4D97-AF65-F5344CB8AC3E}">
        <p14:creationId xmlns:p14="http://schemas.microsoft.com/office/powerpoint/2010/main" val="2657921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E46AF3F-2F0F-A3A8-A42F-08247FA3A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7716C-970D-C7BA-F605-1CCEAC4775BC}"/>
              </a:ext>
            </a:extLst>
          </p:cNvPr>
          <p:cNvSpPr>
            <a:spLocks noGrp="1"/>
          </p:cNvSpPr>
          <p:nvPr>
            <p:ph type="title"/>
          </p:nvPr>
        </p:nvSpPr>
        <p:spPr>
          <a:xfrm>
            <a:off x="953811" y="1235090"/>
            <a:ext cx="22486758" cy="1292662"/>
          </a:xfrm>
        </p:spPr>
        <p:txBody>
          <a:bodyPr/>
          <a:lstStyle/>
          <a:p>
            <a:r>
              <a:rPr lang="en-US" sz="7200" dirty="0">
                <a:solidFill>
                  <a:srgbClr val="000000"/>
                </a:solidFill>
              </a:rPr>
              <a:t>Icebreaker Activity: Haribo Case Study</a:t>
            </a:r>
          </a:p>
        </p:txBody>
      </p:sp>
      <p:sp>
        <p:nvSpPr>
          <p:cNvPr id="3" name="Content Placeholder 2">
            <a:extLst>
              <a:ext uri="{FF2B5EF4-FFF2-40B4-BE49-F238E27FC236}">
                <a16:creationId xmlns:a16="http://schemas.microsoft.com/office/drawing/2014/main" id="{9AD2F470-0F54-23C4-E7C9-7B7AF11ED9E2}"/>
              </a:ext>
            </a:extLst>
          </p:cNvPr>
          <p:cNvSpPr>
            <a:spLocks noGrp="1"/>
          </p:cNvSpPr>
          <p:nvPr>
            <p:ph idx="1"/>
          </p:nvPr>
        </p:nvSpPr>
        <p:spPr>
          <a:xfrm>
            <a:off x="953811" y="3657600"/>
            <a:ext cx="21714803" cy="7632859"/>
          </a:xfrm>
        </p:spPr>
        <p:txBody>
          <a:bodyPr/>
          <a:lstStyle/>
          <a:p>
            <a:pPr>
              <a:spcBef>
                <a:spcPts val="1200"/>
              </a:spcBef>
            </a:pPr>
            <a:r>
              <a:rPr lang="en-US" sz="4000" dirty="0">
                <a:solidFill>
                  <a:srgbClr val="000000"/>
                </a:solidFill>
                <a:hlinkClick r:id="rId2"/>
              </a:rPr>
              <a:t>"Why Haribo Refuses to Expand Beyond Gummies"</a:t>
            </a:r>
            <a:r>
              <a:rPr lang="en-US" sz="4000" dirty="0">
                <a:solidFill>
                  <a:srgbClr val="000000"/>
                </a:solidFill>
              </a:rPr>
              <a:t> </a:t>
            </a:r>
          </a:p>
          <a:p>
            <a:pPr>
              <a:spcBef>
                <a:spcPts val="1200"/>
              </a:spcBef>
            </a:pPr>
            <a:r>
              <a:rPr lang="en-US" sz="4000" dirty="0">
                <a:solidFill>
                  <a:srgbClr val="000000"/>
                </a:solidFill>
              </a:rPr>
              <a:t>As you watch the video, answer the following questions to connect a global candy giant's strategy to the challenges faced by small food entrepreneurs:</a:t>
            </a:r>
          </a:p>
          <a:p>
            <a:pPr marL="1457324" lvl="1" indent="-742950">
              <a:spcBef>
                <a:spcPts val="1200"/>
              </a:spcBef>
              <a:buFont typeface="+mj-lt"/>
              <a:buAutoNum type="arabicPeriod"/>
            </a:pPr>
            <a:r>
              <a:rPr lang="en-US" sz="3600" dirty="0">
                <a:solidFill>
                  <a:srgbClr val="000000"/>
                </a:solidFill>
              </a:rPr>
              <a:t>How does having different coloring agents in its international product portfolio (e.g., using natural dyes in other countries) help Haribo prepare for potential future US regulations, like a ban on Red 40?</a:t>
            </a:r>
          </a:p>
          <a:p>
            <a:pPr marL="1457324" lvl="1" indent="-742950">
              <a:spcBef>
                <a:spcPts val="1200"/>
              </a:spcBef>
              <a:buFont typeface="+mj-lt"/>
              <a:buAutoNum type="arabicPeriod"/>
            </a:pPr>
            <a:r>
              <a:rPr lang="en-US" sz="3600" dirty="0">
                <a:solidFill>
                  <a:srgbClr val="000000"/>
                </a:solidFill>
              </a:rPr>
              <a:t>The video mentions Haribo is essentially a "one-product company." How does this strategy help them achieve "economies of scale" (lowering costs)? How can a startup food venture apply this idea of focus? </a:t>
            </a:r>
          </a:p>
          <a:p>
            <a:pPr marL="1457324" lvl="1" indent="-742950">
              <a:spcBef>
                <a:spcPts val="1200"/>
              </a:spcBef>
              <a:buFont typeface="+mj-lt"/>
              <a:buAutoNum type="arabicPeriod"/>
            </a:pPr>
            <a:r>
              <a:rPr lang="en-US" sz="3600" dirty="0">
                <a:solidFill>
                  <a:srgbClr val="000000"/>
                </a:solidFill>
              </a:rPr>
              <a:t>Haribo modifies its products for different regions (e.g., more red bears in the US, different Star Mix contents). How does localizing production (the Wisconsin factory) and adapting the product mix solve their market access challenge and boost sales?</a:t>
            </a:r>
          </a:p>
        </p:txBody>
      </p:sp>
      <p:sp>
        <p:nvSpPr>
          <p:cNvPr id="4" name="Slide Number Placeholder 3">
            <a:extLst>
              <a:ext uri="{FF2B5EF4-FFF2-40B4-BE49-F238E27FC236}">
                <a16:creationId xmlns:a16="http://schemas.microsoft.com/office/drawing/2014/main" id="{2F727D05-D73D-AAC2-BE75-A517AA6D647D}"/>
              </a:ext>
            </a:extLst>
          </p:cNvPr>
          <p:cNvSpPr>
            <a:spLocks noGrp="1"/>
          </p:cNvSpPr>
          <p:nvPr>
            <p:ph type="sldNum" sz="quarter" idx="4"/>
          </p:nvPr>
        </p:nvSpPr>
        <p:spPr/>
        <p:txBody>
          <a:bodyPr/>
          <a:lstStyle/>
          <a:p>
            <a:fld id="{5D421B75-32F1-3341-9ED0-64265A793BE3}" type="slidenum">
              <a:rPr lang="en-US" smtClean="0"/>
              <a:pPr/>
              <a:t>8</a:t>
            </a:fld>
            <a:endParaRPr lang="en-US" dirty="0"/>
          </a:p>
        </p:txBody>
      </p:sp>
    </p:spTree>
    <p:extLst>
      <p:ext uri="{BB962C8B-B14F-4D97-AF65-F5344CB8AC3E}">
        <p14:creationId xmlns:p14="http://schemas.microsoft.com/office/powerpoint/2010/main" val="188932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Why Haribo Refuses to Expand Beyond Gummies | WSJ The Economics Of">
            <a:hlinkClick r:id="" action="ppaction://media"/>
            <a:extLst>
              <a:ext uri="{FF2B5EF4-FFF2-40B4-BE49-F238E27FC236}">
                <a16:creationId xmlns:a16="http://schemas.microsoft.com/office/drawing/2014/main" id="{C8F7D492-9468-E1EF-F90E-838BC0165376}"/>
              </a:ext>
            </a:extLst>
          </p:cNvPr>
          <p:cNvPicPr>
            <a:picLocks noRot="1" noChangeAspect="1"/>
          </p:cNvPicPr>
          <p:nvPr>
            <a:videoFile r:link="rId1"/>
          </p:nvPr>
        </p:nvPicPr>
        <p:blipFill>
          <a:blip r:embed="rId3"/>
          <a:srcRect t="455"/>
          <a:stretch>
            <a:fillRect/>
          </a:stretch>
        </p:blipFill>
        <p:spPr>
          <a:xfrm>
            <a:off x="20" y="10"/>
            <a:ext cx="24387155" cy="13715990"/>
          </a:xfrm>
          <a:prstGeom prst="rect">
            <a:avLst/>
          </a:prstGeom>
          <a:noFill/>
        </p:spPr>
      </p:pic>
      <p:sp>
        <p:nvSpPr>
          <p:cNvPr id="4" name="Slide Number Placeholder 3" hidden="1">
            <a:extLst>
              <a:ext uri="{FF2B5EF4-FFF2-40B4-BE49-F238E27FC236}">
                <a16:creationId xmlns:a16="http://schemas.microsoft.com/office/drawing/2014/main" id="{653E4589-342D-DB57-D1E7-DA77AF1D0A33}"/>
              </a:ext>
            </a:extLst>
          </p:cNvPr>
          <p:cNvSpPr>
            <a:spLocks noGrp="1"/>
          </p:cNvSpPr>
          <p:nvPr>
            <p:ph type="sldNum" sz="quarter" idx="4"/>
          </p:nvPr>
        </p:nvSpPr>
        <p:spPr/>
        <p:txBody>
          <a:bodyPr/>
          <a:lstStyle/>
          <a:p>
            <a:pPr>
              <a:spcAft>
                <a:spcPts val="600"/>
              </a:spcAft>
            </a:pPr>
            <a:fld id="{5D421B75-32F1-3341-9ED0-64265A793BE3}" type="slidenum">
              <a:rPr lang="en-US" smtClean="0"/>
              <a:pPr>
                <a:spcAft>
                  <a:spcPts val="600"/>
                </a:spcAft>
              </a:pPr>
              <a:t>9</a:t>
            </a:fld>
            <a:endParaRPr lang="en-US"/>
          </a:p>
        </p:txBody>
      </p:sp>
    </p:spTree>
    <p:extLst>
      <p:ext uri="{BB962C8B-B14F-4D97-AF65-F5344CB8AC3E}">
        <p14:creationId xmlns:p14="http://schemas.microsoft.com/office/powerpoint/2010/main" val="2590069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9073</TotalTime>
  <Words>5023</Words>
  <Application>Microsoft Office PowerPoint</Application>
  <PresentationFormat>Custom</PresentationFormat>
  <Paragraphs>480</Paragraphs>
  <Slides>61</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Franklin Gothic Book</vt:lpstr>
      <vt:lpstr>Google Sans Text</vt:lpstr>
      <vt:lpstr>Poppins</vt:lpstr>
      <vt:lpstr>system-ui</vt:lpstr>
      <vt:lpstr>Tahoma</vt:lpstr>
      <vt:lpstr>Wingdings</vt:lpstr>
      <vt:lpstr>Office Theme</vt:lpstr>
      <vt:lpstr>Lecture 9</vt:lpstr>
      <vt:lpstr>We develop our character muscles by overcoming challenges and obstacles.  -Steven Covey (Author “The 7 Habits of Highly Effective People”)</vt:lpstr>
      <vt:lpstr>Lecture 9:  Legal &amp; Market Challenges in Agribusiness and Food Ventures</vt:lpstr>
      <vt:lpstr>Chapter 9 Objectives</vt:lpstr>
      <vt:lpstr>Chapter 10 Objectives</vt:lpstr>
      <vt:lpstr>Lecture Content</vt:lpstr>
      <vt:lpstr>Overview</vt:lpstr>
      <vt:lpstr>Icebreaker Activity: Haribo Case Study</vt:lpstr>
      <vt:lpstr>PowerPoint Presentation</vt:lpstr>
      <vt:lpstr>Question 1: Legal - Regulatory Compliance</vt:lpstr>
      <vt:lpstr>Question 2: Marketing - Strategy and Costs (Focus)</vt:lpstr>
      <vt:lpstr>Question 3: Marketing - Market Access and Adaptation</vt:lpstr>
      <vt:lpstr>Part 1: Legal Challenges</vt:lpstr>
      <vt:lpstr>Focusing the Lens: Farm to Fork</vt:lpstr>
      <vt:lpstr>Federal Regulations in Agribusiness</vt:lpstr>
      <vt:lpstr>Each Venture Phase is Affected in Different Ways</vt:lpstr>
      <vt:lpstr>Core Legal Challenges</vt:lpstr>
      <vt:lpstr>Core Legal Challenges</vt:lpstr>
      <vt:lpstr>Adherence to the Laws</vt:lpstr>
      <vt:lpstr>Why It’s Complex and Costly</vt:lpstr>
      <vt:lpstr>Core Legal Challenges</vt:lpstr>
      <vt:lpstr>Protecting Consumers and the Business</vt:lpstr>
      <vt:lpstr>Traceability and Recall</vt:lpstr>
      <vt:lpstr>Liability Exposures</vt:lpstr>
      <vt:lpstr>PowerPoint Presentation</vt:lpstr>
      <vt:lpstr>Activity: The Lumpy Lemonade Incident</vt:lpstr>
      <vt:lpstr>Core Legal Challenges</vt:lpstr>
      <vt:lpstr>Navigating Contracts for Certainty</vt:lpstr>
      <vt:lpstr>What’s Included in a Contract?</vt:lpstr>
      <vt:lpstr>Core Legal Challenges</vt:lpstr>
      <vt:lpstr>Home-Based Production and Limitations</vt:lpstr>
      <vt:lpstr>Key Restrictions (Varies by State)</vt:lpstr>
      <vt:lpstr>Difference between Cottage Food and GMP</vt:lpstr>
      <vt:lpstr>Core Legal Challenges</vt:lpstr>
      <vt:lpstr>Planning for Succession and Financial Security</vt:lpstr>
      <vt:lpstr>Succession Planning</vt:lpstr>
      <vt:lpstr>Bankruptcy (Chapter 12)</vt:lpstr>
      <vt:lpstr>Part 2: Marketing Challenges</vt:lpstr>
      <vt:lpstr>The Market Landscape</vt:lpstr>
      <vt:lpstr>Key Marketing Hurdles</vt:lpstr>
      <vt:lpstr>Key Marketing Hurdles</vt:lpstr>
      <vt:lpstr>Lack of Skills and Resources</vt:lpstr>
      <vt:lpstr>Key Marketing Hurdles</vt:lpstr>
      <vt:lpstr>High Competition</vt:lpstr>
      <vt:lpstr>Activity: Facing High Competition</vt:lpstr>
      <vt:lpstr>Key Marketing Hurdles</vt:lpstr>
      <vt:lpstr>The Logistics of Getting to the Shelf</vt:lpstr>
      <vt:lpstr>The Logistics of Getting to the Shelf</vt:lpstr>
      <vt:lpstr>Solutions to Market Access Challenges</vt:lpstr>
      <vt:lpstr>Key Marketing Hurdles</vt:lpstr>
      <vt:lpstr>Promoting Unique Attributes</vt:lpstr>
      <vt:lpstr>Value-Added Characteristics</vt:lpstr>
      <vt:lpstr>The Economics of Organic Standards</vt:lpstr>
      <vt:lpstr>The Farmer Reality: Risk vs. Reward</vt:lpstr>
      <vt:lpstr>Key Marketing Hurdles</vt:lpstr>
      <vt:lpstr>Thin Margins and Rising Inputs</vt:lpstr>
      <vt:lpstr>Thin Margins and Rising Inputs</vt:lpstr>
      <vt:lpstr>PowerPoint Presentation</vt:lpstr>
      <vt:lpstr>Activity: Increasing Sales</vt:lpstr>
      <vt:lpstr>Protecting and Promoting Your Venture</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205</cp:revision>
  <dcterms:created xsi:type="dcterms:W3CDTF">2015-06-30T23:05:53Z</dcterms:created>
  <dcterms:modified xsi:type="dcterms:W3CDTF">2025-10-19T18:07:25Z</dcterms:modified>
</cp:coreProperties>
</file>